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style6.xml" ContentType="application/vnd.ms-office.chartstyle+xml"/>
  <Override PartName="/ppt/charts/colors6.xml" ContentType="application/vnd.ms-office.chartcolorstyle+xml"/>
  <Override PartName="/ppt/charts/style4.xml" ContentType="application/vnd.ms-office.chartstyle+xml"/>
  <Override PartName="/ppt/charts/chart5.xml" ContentType="application/vnd.openxmlformats-officedocument.drawingml.chart+xml"/>
  <Override PartName="/ppt/charts/colors5.xml" ContentType="application/vnd.ms-office.chartcolorstyle+xml"/>
  <Override PartName="/ppt/charts/colors4.xml" ContentType="application/vnd.ms-office.chartcolorstyle+xml"/>
  <Override PartName="/ppt/charts/style5.xml" ContentType="application/vnd.ms-office.chartstyle+xml"/>
  <Override PartName="/ppt/charts/chart4.xml" ContentType="application/vnd.openxmlformats-officedocument.drawingml.chart+xml"/>
  <Override PartName="/ppt/charts/chart6.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322" r:id="rId3"/>
    <p:sldId id="265" r:id="rId4"/>
    <p:sldId id="299" r:id="rId5"/>
    <p:sldId id="316" r:id="rId6"/>
    <p:sldId id="327" r:id="rId7"/>
    <p:sldId id="323" r:id="rId8"/>
    <p:sldId id="349" r:id="rId9"/>
    <p:sldId id="351" r:id="rId10"/>
    <p:sldId id="354" r:id="rId11"/>
    <p:sldId id="355" r:id="rId12"/>
    <p:sldId id="325" r:id="rId13"/>
    <p:sldId id="357" r:id="rId14"/>
    <p:sldId id="358" r:id="rId15"/>
    <p:sldId id="360" r:id="rId16"/>
    <p:sldId id="361" r:id="rId17"/>
    <p:sldId id="346" r:id="rId18"/>
    <p:sldId id="345" r:id="rId19"/>
    <p:sldId id="336" r:id="rId20"/>
    <p:sldId id="362" r:id="rId21"/>
    <p:sldId id="344" r:id="rId22"/>
    <p:sldId id="28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1F7D97E-21AC-4242-8648-E5FDEE4EF7CA}">
          <p14:sldIdLst>
            <p14:sldId id="257"/>
          </p14:sldIdLst>
        </p14:section>
        <p14:section name="bleu" id="{2C5A2555-0D46-EF4E-90D7-BA024DF5B76F}">
          <p14:sldIdLst/>
        </p14:section>
        <p14:section name="orange" id="{54C93B5D-C718-4648-A5F2-2668DCDA5B30}">
          <p14:sldIdLst>
            <p14:sldId id="322"/>
            <p14:sldId id="265"/>
            <p14:sldId id="299"/>
            <p14:sldId id="316"/>
            <p14:sldId id="327"/>
            <p14:sldId id="323"/>
            <p14:sldId id="349"/>
            <p14:sldId id="351"/>
            <p14:sldId id="354"/>
            <p14:sldId id="355"/>
            <p14:sldId id="325"/>
            <p14:sldId id="357"/>
            <p14:sldId id="358"/>
            <p14:sldId id="360"/>
            <p14:sldId id="361"/>
            <p14:sldId id="346"/>
            <p14:sldId id="345"/>
            <p14:sldId id="336"/>
          </p14:sldIdLst>
        </p14:section>
        <p14:section name="rouge" id="{6A257F4F-6944-854A-A76D-2153DDEDE998}">
          <p14:sldIdLst>
            <p14:sldId id="362"/>
            <p14:sldId id="344"/>
          </p14:sldIdLst>
        </p14:section>
        <p14:section name="vert" id="{FB733EC1-5B33-9648-A437-7EF95D109887}">
          <p14:sldIdLst>
            <p14:sldId id="2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51E"/>
    <a:srgbClr val="AD3226"/>
    <a:srgbClr val="E32429"/>
    <a:srgbClr val="ECECEC"/>
    <a:srgbClr val="EE7202"/>
    <a:srgbClr val="00A0E3"/>
    <a:srgbClr val="E20917"/>
    <a:srgbClr val="5DB457"/>
    <a:srgbClr val="009FE3"/>
    <a:srgbClr val="B544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48"/>
  </p:normalViewPr>
  <p:slideViewPr>
    <p:cSldViewPr snapToGrid="0">
      <p:cViewPr varScale="1">
        <p:scale>
          <a:sx n="70" d="100"/>
          <a:sy n="70" d="100"/>
        </p:scale>
        <p:origin x="978" y="60"/>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oleObject" Target="file:///\\10.97.32.33\dossiers\SERVICES\OH\CARSPAW\1.1%20UNEP-gouvernance\4_Working_groups\Working%20groups%202024\WG%20Sargassum\TASK%201%20-%20SURVEY\Figures%20A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0.97.32.33\dossiers\SERVICES\OH\CARSPAW\1.1%20UNEP-gouvernance\4_Working_groups\Working%20groups%202024\WG%20Sargassum\TASK%201%20-%20SURVEY\Figures%20A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0.97.32.33\dossiers\SERVICES\OH\CARSPAW\1.1%20UNEP-gouvernance\4_Working_groups\Working%20groups%202024\WG%20Sargassum\TASK%201%20-%20SURVEY\Figures%20A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0.97.32.33\dossiers\SERVICES\OH\CARSPAW\1.1%20UNEP-gouvernance\4_Working_groups\Working%20groups%202024\WG%20Sargassum\TASK%201%20-%20SURVEY\Figures%20AP.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0.97.32.33\dossiers\SERVICES\OH\CARSPAW\1.1%20UNEP-gouvernance\4_Working_groups\Working%20groups%202024\WG%20Sargassum\TASK%201%20-%20SURVEY\Figures%20AP.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0.97.32.33\dossiers\SERVICES\OH\CARSPAW\1.1%20UNEP-gouvernance\4_Working_groups\Working%20groups%202024\WG%20Sargassum\TASK%201%20-%20SURVEY\Figures%20AP.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Sargassum management needs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969235504"/>
        <c:axId val="969237584"/>
      </c:barChart>
      <c:catAx>
        <c:axId val="96923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7584"/>
        <c:crosses val="autoZero"/>
        <c:auto val="1"/>
        <c:lblAlgn val="ctr"/>
        <c:lblOffset val="100"/>
        <c:noMultiLvlLbl val="0"/>
      </c:catAx>
      <c:valAx>
        <c:axId val="969237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Sargassum management needs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969235504"/>
        <c:axId val="969237584"/>
      </c:barChart>
      <c:catAx>
        <c:axId val="96923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7584"/>
        <c:crosses val="autoZero"/>
        <c:auto val="1"/>
        <c:lblAlgn val="ctr"/>
        <c:lblOffset val="100"/>
        <c:noMultiLvlLbl val="0"/>
      </c:catAx>
      <c:valAx>
        <c:axId val="969237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Sargassum management system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Sargassum management needs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969235504"/>
        <c:axId val="969237584"/>
      </c:barChart>
      <c:catAx>
        <c:axId val="96923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7584"/>
        <c:crosses val="autoZero"/>
        <c:auto val="1"/>
        <c:lblAlgn val="ctr"/>
        <c:lblOffset val="100"/>
        <c:noMultiLvlLbl val="0"/>
      </c:catAx>
      <c:valAx>
        <c:axId val="969237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Sargassum management system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Sargassum management needs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969235504"/>
        <c:axId val="969237584"/>
      </c:barChart>
      <c:catAx>
        <c:axId val="96923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7584"/>
        <c:crosses val="autoZero"/>
        <c:auto val="1"/>
        <c:lblAlgn val="ctr"/>
        <c:lblOffset val="100"/>
        <c:noMultiLvlLbl val="0"/>
      </c:catAx>
      <c:valAx>
        <c:axId val="969237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6923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BF5ED-37EF-EF41-9196-F97869EA9227}" type="datetimeFigureOut">
              <a:rPr lang="fr-FR" smtClean="0"/>
              <a:t>14/03/2025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8749E-439F-3D49-A5A9-3B3B7AE0FAFE}" type="slidenum">
              <a:rPr lang="fr-FR" smtClean="0"/>
              <a:t>‹#›</a:t>
            </a:fld>
            <a:endParaRPr lang="fr-FR"/>
          </a:p>
        </p:txBody>
      </p:sp>
    </p:spTree>
    <p:extLst>
      <p:ext uri="{BB962C8B-B14F-4D97-AF65-F5344CB8AC3E}">
        <p14:creationId xmlns:p14="http://schemas.microsoft.com/office/powerpoint/2010/main" val="58275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A8749E-439F-3D49-A5A9-3B3B7AE0FAFE}" type="slidenum">
              <a:rPr lang="fr-FR" smtClean="0"/>
              <a:t>2</a:t>
            </a:fld>
            <a:endParaRPr lang="fr-FR"/>
          </a:p>
        </p:txBody>
      </p:sp>
    </p:spTree>
    <p:extLst>
      <p:ext uri="{BB962C8B-B14F-4D97-AF65-F5344CB8AC3E}">
        <p14:creationId xmlns:p14="http://schemas.microsoft.com/office/powerpoint/2010/main" val="316378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A8749E-439F-3D49-A5A9-3B3B7AE0FAFE}" type="slidenum">
              <a:rPr lang="fr-FR" smtClean="0"/>
              <a:t>4</a:t>
            </a:fld>
            <a:endParaRPr lang="fr-FR"/>
          </a:p>
        </p:txBody>
      </p:sp>
    </p:spTree>
    <p:extLst>
      <p:ext uri="{BB962C8B-B14F-4D97-AF65-F5344CB8AC3E}">
        <p14:creationId xmlns:p14="http://schemas.microsoft.com/office/powerpoint/2010/main" val="251962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5D53F-9238-D6DF-621E-8AAB72BF9C1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536E0D1-A027-6F33-A3C7-9402D85A8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7677631-1466-304B-1C69-6BF164CF2CE3}"/>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6326963A-2012-D461-E180-7A8E46C579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2F5035-013C-8F99-68B7-0BCE6DEF3414}"/>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1483787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59CC0-66B9-2E08-58C0-785F7CD1EB9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7FD61DA-166B-9322-0D71-61174AAD2AB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5CFBF4-7C0A-94FE-0A5D-21B0C4BBAAA3}"/>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556EA48E-4170-2779-9A83-A7FD4F757D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03449E-1BB1-70EE-A540-7B832473BE38}"/>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394127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1FB83D3-A3A5-20C2-2DAD-9C59EB43BE8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39F8FB4-5F45-3945-3FDC-BAAA5933D20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E5BFE3-BA0E-3B68-16AA-F98F1E1C2284}"/>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DAD55413-7BD0-BEBE-8873-A1B8D4285D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F91691-9111-F313-41D4-DAF7DA4B4DDE}"/>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404817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892659-F2BE-7DDC-FB31-77D8B4B53C8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B5D55B0-8AE4-5D21-D966-5D50D70C6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1801FF-78F5-19C1-2733-3550016ACE8E}"/>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B8AD6C14-6FC7-0994-BDB2-00494FEDF0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79B1A8-C7F4-234E-55F4-AD6CCE5E4541}"/>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55052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76A88-C64F-2A5C-EEE8-AC2CFADE6BE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BD0D8E-4999-92FD-148B-3985AA24D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F08596-E8FC-A02C-6C27-D12A4648DCA3}"/>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5AEC0A0D-8606-584F-3002-9A95144C36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382186-FE4A-4A85-1DD8-484C0188D63E}"/>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349044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F2C847-E8D4-D1DC-FAE4-168E6C6B546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3EBF0B-E11C-C0F1-4FE9-39D9F0DDA95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DD29C10-E95B-E727-3071-F84D25B5482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7C5D59-3DDC-75FC-56F5-309EAE282E49}"/>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6" name="Espace réservé du pied de page 5">
            <a:extLst>
              <a:ext uri="{FF2B5EF4-FFF2-40B4-BE49-F238E27FC236}">
                <a16:creationId xmlns:a16="http://schemas.microsoft.com/office/drawing/2014/main" id="{5557770A-987C-45E2-7F3A-1915E63894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DB941C-9769-31BB-DDA3-78339CDB0D66}"/>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209694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6A204-D334-5E5B-D8A2-F1C29D82753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8E3951-E307-0774-16CF-8D2E761E5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0A54359-3E8E-C5BB-867A-5B4F580B9BD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E0EAF78-C58F-13B3-6F2C-274B02069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640A3C6-C971-1A12-5244-61064418A34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887AEC1-666E-9571-A032-F8A5D9D63939}"/>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8" name="Espace réservé du pied de page 7">
            <a:extLst>
              <a:ext uri="{FF2B5EF4-FFF2-40B4-BE49-F238E27FC236}">
                <a16:creationId xmlns:a16="http://schemas.microsoft.com/office/drawing/2014/main" id="{10BF5492-AAC4-D29C-39A4-CA7C5D0D34A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C128C4E-A174-1679-A9D3-543F56A20F73}"/>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220188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D16C52-C916-79F7-2DBA-157F1FED059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64E7F7-71FE-2056-FAB2-8D56109D54C2}"/>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4" name="Espace réservé du pied de page 3">
            <a:extLst>
              <a:ext uri="{FF2B5EF4-FFF2-40B4-BE49-F238E27FC236}">
                <a16:creationId xmlns:a16="http://schemas.microsoft.com/office/drawing/2014/main" id="{3B964380-E308-41AF-7151-47B0C891EE0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97A0A74-563B-0C83-01A3-8E5A8AAE9FCA}"/>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49911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B4D4F9-E86E-05B9-46F5-867D821A062E}"/>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3" name="Espace réservé du pied de page 2">
            <a:extLst>
              <a:ext uri="{FF2B5EF4-FFF2-40B4-BE49-F238E27FC236}">
                <a16:creationId xmlns:a16="http://schemas.microsoft.com/office/drawing/2014/main" id="{D633858C-C5ED-7197-214C-48298A748B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C2E966-4CB3-2858-03FA-FB2901D0B27F}"/>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51173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AEDC8-6910-24BE-CFB5-311E582CF5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31822F1-AABF-9ADB-C4EA-29EFF4D191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7F4D362-B95E-2B3B-7C91-EB06D7437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17E53F-0371-B491-21A8-B267170383D3}"/>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6" name="Espace réservé du pied de page 5">
            <a:extLst>
              <a:ext uri="{FF2B5EF4-FFF2-40B4-BE49-F238E27FC236}">
                <a16:creationId xmlns:a16="http://schemas.microsoft.com/office/drawing/2014/main" id="{CA81D21A-5193-579F-E776-F69DAD185F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624FB0-F91C-04A5-259C-730ED63DE3FF}"/>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23748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EF3AD-04F4-DE81-5DD9-3846168D80D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94A956A-CF01-5BD4-B4BC-C87C51DFC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302FFE97-92BE-92E8-1E92-8F15A8567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041C1E-4C59-1D4F-C4DB-12D128B3C151}"/>
              </a:ext>
            </a:extLst>
          </p:cNvPr>
          <p:cNvSpPr>
            <a:spLocks noGrp="1"/>
          </p:cNvSpPr>
          <p:nvPr>
            <p:ph type="dt" sz="half" idx="10"/>
          </p:nvPr>
        </p:nvSpPr>
        <p:spPr/>
        <p:txBody>
          <a:bodyPr/>
          <a:lstStyle/>
          <a:p>
            <a:fld id="{198A16EA-0518-3145-88EA-F940B26C2D73}" type="datetimeFigureOut">
              <a:rPr lang="fr-FR" smtClean="0"/>
              <a:t>14/03/2025</a:t>
            </a:fld>
            <a:endParaRPr lang="fr-FR"/>
          </a:p>
        </p:txBody>
      </p:sp>
      <p:sp>
        <p:nvSpPr>
          <p:cNvPr id="6" name="Espace réservé du pied de page 5">
            <a:extLst>
              <a:ext uri="{FF2B5EF4-FFF2-40B4-BE49-F238E27FC236}">
                <a16:creationId xmlns:a16="http://schemas.microsoft.com/office/drawing/2014/main" id="{D7AD5384-B930-8B21-9573-E3F83E6B61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38AFB7D-F30E-C7E6-1E4D-EAFEE1349C97}"/>
              </a:ext>
            </a:extLst>
          </p:cNvPr>
          <p:cNvSpPr>
            <a:spLocks noGrp="1"/>
          </p:cNvSpPr>
          <p:nvPr>
            <p:ph type="sldNum" sz="quarter" idx="12"/>
          </p:nvPr>
        </p:nvSpPr>
        <p:spPr/>
        <p:txBody>
          <a:bodyPr/>
          <a:lstStyle/>
          <a:p>
            <a:fld id="{8EF169DF-8554-8446-9CF9-A0A0BAE14D8E}" type="slidenum">
              <a:rPr lang="fr-FR" smtClean="0"/>
              <a:t>‹#›</a:t>
            </a:fld>
            <a:endParaRPr lang="fr-FR"/>
          </a:p>
        </p:txBody>
      </p:sp>
    </p:spTree>
    <p:extLst>
      <p:ext uri="{BB962C8B-B14F-4D97-AF65-F5344CB8AC3E}">
        <p14:creationId xmlns:p14="http://schemas.microsoft.com/office/powerpoint/2010/main" val="55297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939C51-2844-EA2E-08F7-9848888A91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FF1D04E-8806-D343-1A27-EB5E2DFAA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13C03-DE6C-640D-A4BD-B1BEC652D9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A16EA-0518-3145-88EA-F940B26C2D73}" type="datetimeFigureOut">
              <a:rPr lang="fr-FR" smtClean="0"/>
              <a:t>14/03/2025</a:t>
            </a:fld>
            <a:endParaRPr lang="fr-FR"/>
          </a:p>
        </p:txBody>
      </p:sp>
      <p:sp>
        <p:nvSpPr>
          <p:cNvPr id="5" name="Espace réservé du pied de page 4">
            <a:extLst>
              <a:ext uri="{FF2B5EF4-FFF2-40B4-BE49-F238E27FC236}">
                <a16:creationId xmlns:a16="http://schemas.microsoft.com/office/drawing/2014/main" id="{E73F4285-2124-08D0-FA65-5E699E43C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936FEF4-A4A5-4451-BDC8-05F4DEC01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169DF-8554-8446-9CF9-A0A0BAE14D8E}" type="slidenum">
              <a:rPr lang="fr-FR" smtClean="0"/>
              <a:t>‹#›</a:t>
            </a:fld>
            <a:endParaRPr lang="fr-FR"/>
          </a:p>
        </p:txBody>
      </p:sp>
    </p:spTree>
    <p:extLst>
      <p:ext uri="{BB962C8B-B14F-4D97-AF65-F5344CB8AC3E}">
        <p14:creationId xmlns:p14="http://schemas.microsoft.com/office/powerpoint/2010/main" val="1135478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96F4B-9275-CB80-1FEA-A6B74EED4F04}"/>
              </a:ext>
            </a:extLst>
          </p:cNvPr>
          <p:cNvSpPr>
            <a:spLocks noGrp="1"/>
          </p:cNvSpPr>
          <p:nvPr>
            <p:ph type="ctrTitle"/>
          </p:nvPr>
        </p:nvSpPr>
        <p:spPr>
          <a:xfrm>
            <a:off x="5157035" y="1182303"/>
            <a:ext cx="6858001" cy="2387600"/>
          </a:xfrm>
        </p:spPr>
        <p:txBody>
          <a:bodyPr>
            <a:normAutofit fontScale="90000"/>
          </a:bodyPr>
          <a:lstStyle/>
          <a:p>
            <a:pPr algn="l"/>
            <a:r>
              <a:rPr lang="fr-FR" b="1" dirty="0" err="1">
                <a:latin typeface="Helvetica" pitchFamily="2" charset="0"/>
              </a:rPr>
              <a:t>Regional</a:t>
            </a:r>
            <a:r>
              <a:rPr lang="fr-FR" b="1" dirty="0">
                <a:latin typeface="Helvetica" pitchFamily="2" charset="0"/>
              </a:rPr>
              <a:t> Activity Centre for the SPAW Protocol</a:t>
            </a:r>
            <a:br>
              <a:rPr lang="fr-FR" b="1" dirty="0">
                <a:latin typeface="Helvetica" pitchFamily="2" charset="0"/>
              </a:rPr>
            </a:br>
            <a:endParaRPr lang="fr-FR" b="1" dirty="0">
              <a:latin typeface="Helvetica" pitchFamily="2" charset="0"/>
            </a:endParaRPr>
          </a:p>
        </p:txBody>
      </p:sp>
      <p:sp>
        <p:nvSpPr>
          <p:cNvPr id="3" name="Sous-titre 2">
            <a:extLst>
              <a:ext uri="{FF2B5EF4-FFF2-40B4-BE49-F238E27FC236}">
                <a16:creationId xmlns:a16="http://schemas.microsoft.com/office/drawing/2014/main" id="{22DD48B8-3D3D-9D59-A920-111C1DD79DFD}"/>
              </a:ext>
            </a:extLst>
          </p:cNvPr>
          <p:cNvSpPr>
            <a:spLocks noGrp="1"/>
          </p:cNvSpPr>
          <p:nvPr>
            <p:ph type="subTitle" idx="1"/>
          </p:nvPr>
        </p:nvSpPr>
        <p:spPr>
          <a:xfrm>
            <a:off x="5157035" y="3569903"/>
            <a:ext cx="6858000" cy="3224792"/>
          </a:xfrm>
        </p:spPr>
        <p:txBody>
          <a:bodyPr>
            <a:normAutofit/>
          </a:bodyPr>
          <a:lstStyle/>
          <a:p>
            <a:pPr algn="l"/>
            <a:endParaRPr lang="fr-FR" dirty="0">
              <a:latin typeface="Helvetica" pitchFamily="2" charset="0"/>
            </a:endParaRPr>
          </a:p>
          <a:p>
            <a:pPr algn="l"/>
            <a:r>
              <a:rPr lang="fr-FR" dirty="0"/>
              <a:t>SPAW </a:t>
            </a:r>
            <a:r>
              <a:rPr lang="fr-FR" dirty="0" err="1"/>
              <a:t>Working</a:t>
            </a:r>
            <a:r>
              <a:rPr lang="fr-FR" dirty="0"/>
              <a:t> group </a:t>
            </a:r>
            <a:r>
              <a:rPr lang="fr-FR" dirty="0" err="1"/>
              <a:t>sargassum</a:t>
            </a:r>
            <a:r>
              <a:rPr lang="fr-FR" dirty="0"/>
              <a:t> </a:t>
            </a:r>
            <a:r>
              <a:rPr lang="fr-FR" dirty="0" err="1"/>
              <a:t>tasks</a:t>
            </a:r>
            <a:endParaRPr lang="fr-FR" dirty="0"/>
          </a:p>
          <a:p>
            <a:pPr algn="l"/>
            <a:r>
              <a:rPr lang="fr-FR" dirty="0"/>
              <a:t> </a:t>
            </a:r>
          </a:p>
          <a:p>
            <a:pPr algn="l"/>
            <a:r>
              <a:rPr lang="fr-FR" i="1" dirty="0"/>
              <a:t>joint LBS/SPAW Meeting</a:t>
            </a:r>
            <a:endParaRPr lang="fr-FR" i="1" dirty="0">
              <a:latin typeface="Helvetica" pitchFamily="2" charset="0"/>
            </a:endParaRPr>
          </a:p>
          <a:p>
            <a:pPr algn="l"/>
            <a:endParaRPr lang="fr-FR" dirty="0">
              <a:latin typeface="Helvetica" pitchFamily="2" charset="0"/>
            </a:endParaRPr>
          </a:p>
          <a:p>
            <a:pPr algn="l"/>
            <a:r>
              <a:rPr lang="fr-FR" sz="1100" dirty="0">
                <a:latin typeface="Helvetica" pitchFamily="2" charset="0"/>
              </a:rPr>
              <a:t>March, 2025</a:t>
            </a:r>
          </a:p>
          <a:p>
            <a:pPr algn="l"/>
            <a:endParaRPr lang="fr-FR" dirty="0">
              <a:latin typeface="Helvetica" pitchFamily="2" charset="0"/>
            </a:endParaRPr>
          </a:p>
          <a:p>
            <a:pPr algn="l"/>
            <a:endParaRPr lang="fr-FR" dirty="0">
              <a:latin typeface="Helvetica" pitchFamily="2" charset="0"/>
            </a:endParaRPr>
          </a:p>
          <a:p>
            <a:pPr algn="l"/>
            <a:endParaRPr lang="fr-FR" dirty="0">
              <a:latin typeface="Helvetica" pitchFamily="2" charset="0"/>
            </a:endParaRPr>
          </a:p>
          <a:p>
            <a:pPr algn="l"/>
            <a:endParaRPr lang="fr-FR" dirty="0">
              <a:latin typeface="Helvetica" pitchFamily="2" charset="0"/>
            </a:endParaRPr>
          </a:p>
        </p:txBody>
      </p:sp>
      <p:pic>
        <p:nvPicPr>
          <p:cNvPr id="8" name="Image 7">
            <a:extLst>
              <a:ext uri="{FF2B5EF4-FFF2-40B4-BE49-F238E27FC236}">
                <a16:creationId xmlns:a16="http://schemas.microsoft.com/office/drawing/2014/main" id="{4AE9CFFB-7566-A983-85F5-391B80490ADA}"/>
              </a:ext>
            </a:extLst>
          </p:cNvPr>
          <p:cNvPicPr>
            <a:picLocks noChangeAspect="1"/>
          </p:cNvPicPr>
          <p:nvPr/>
        </p:nvPicPr>
        <p:blipFill>
          <a:blip r:embed="rId2"/>
          <a:stretch>
            <a:fillRect/>
          </a:stretch>
        </p:blipFill>
        <p:spPr>
          <a:xfrm>
            <a:off x="-2119266" y="-88100"/>
            <a:ext cx="7022300" cy="7022300"/>
          </a:xfrm>
          <a:prstGeom prst="rect">
            <a:avLst/>
          </a:prstGeom>
        </p:spPr>
      </p:pic>
    </p:spTree>
    <p:extLst>
      <p:ext uri="{BB962C8B-B14F-4D97-AF65-F5344CB8AC3E}">
        <p14:creationId xmlns:p14="http://schemas.microsoft.com/office/powerpoint/2010/main" val="331095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a:latin typeface="Helvetica" pitchFamily="2" charset="0"/>
              </a:rPr>
              <a:t>Management plans in place</a:t>
            </a: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graphicFrame>
        <p:nvGraphicFramePr>
          <p:cNvPr id="8" name="Graphique 7">
            <a:extLst>
              <a:ext uri="{FF2B5EF4-FFF2-40B4-BE49-F238E27FC236}">
                <a16:creationId xmlns:a16="http://schemas.microsoft.com/office/drawing/2014/main" id="{0BD759F2-0FE0-4E05-B5AB-07E232E7450D}"/>
              </a:ext>
            </a:extLst>
          </p:cNvPr>
          <p:cNvGraphicFramePr>
            <a:graphicFrameLocks/>
          </p:cNvGraphicFramePr>
          <p:nvPr/>
        </p:nvGraphicFramePr>
        <p:xfrm>
          <a:off x="1016000" y="2225143"/>
          <a:ext cx="5809162" cy="3552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143DE7E4-E79D-44F5-9F33-762ED3E0CC9D}"/>
              </a:ext>
            </a:extLst>
          </p:cNvPr>
          <p:cNvGraphicFramePr>
            <a:graphicFrameLocks/>
          </p:cNvGraphicFramePr>
          <p:nvPr>
            <p:extLst>
              <p:ext uri="{D42A27DB-BD31-4B8C-83A1-F6EECF244321}">
                <p14:modId xmlns:p14="http://schemas.microsoft.com/office/powerpoint/2010/main" val="3220148142"/>
              </p:ext>
            </p:extLst>
          </p:nvPr>
        </p:nvGraphicFramePr>
        <p:xfrm>
          <a:off x="1272349" y="5076466"/>
          <a:ext cx="5730613" cy="1326490"/>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939587E4-531D-4EBB-8987-6CE06C140EF9}"/>
              </a:ext>
            </a:extLst>
          </p:cNvPr>
          <p:cNvSpPr txBox="1"/>
          <p:nvPr/>
        </p:nvSpPr>
        <p:spPr>
          <a:xfrm>
            <a:off x="838200" y="1787227"/>
            <a:ext cx="5392918" cy="5271764"/>
          </a:xfrm>
          <a:prstGeom prst="rect">
            <a:avLst/>
          </a:prstGeom>
          <a:noFill/>
        </p:spPr>
        <p:txBody>
          <a:bodyPr wrap="square" rtlCol="0">
            <a:spAutoFit/>
          </a:bodyPr>
          <a:lstStyle/>
          <a:p>
            <a:pPr lvl="0">
              <a:lnSpc>
                <a:spcPct val="107000"/>
              </a:lnSpc>
              <a:spcAft>
                <a:spcPts val="800"/>
              </a:spcAft>
            </a:pPr>
            <a:r>
              <a:rPr lang="fr-FR" sz="1600" dirty="0"/>
              <a:t>-5 national MP</a:t>
            </a:r>
          </a:p>
          <a:p>
            <a:pPr lvl="0">
              <a:lnSpc>
                <a:spcPct val="107000"/>
              </a:lnSpc>
              <a:spcAft>
                <a:spcPts val="800"/>
              </a:spcAft>
            </a:pPr>
            <a:r>
              <a:rPr lang="fr-FR" sz="1600" dirty="0">
                <a:effectLst/>
                <a:ea typeface="Calibri" panose="020F0502020204030204" pitchFamily="34" charset="0"/>
              </a:rPr>
              <a:t>-1 (USA</a:t>
            </a:r>
            <a:r>
              <a:rPr lang="fr-FR" sz="1600" dirty="0">
                <a:ea typeface="Calibri" panose="020F0502020204030204" pitchFamily="34" charset="0"/>
              </a:rPr>
              <a:t>) but at states </a:t>
            </a:r>
            <a:r>
              <a:rPr lang="fr-FR" sz="1600" dirty="0" err="1">
                <a:ea typeface="Calibri" panose="020F0502020204030204" pitchFamily="34" charset="0"/>
              </a:rPr>
              <a:t>level</a:t>
            </a:r>
            <a:endParaRPr lang="fr-FR" sz="1600" dirty="0">
              <a:ea typeface="Calibri" panose="020F0502020204030204" pitchFamily="34" charset="0"/>
            </a:endParaRPr>
          </a:p>
          <a:p>
            <a:pPr lvl="0">
              <a:lnSpc>
                <a:spcPct val="107000"/>
              </a:lnSpc>
              <a:spcAft>
                <a:spcPts val="800"/>
              </a:spcAft>
            </a:pPr>
            <a:r>
              <a:rPr lang="fr-FR" sz="1600" dirty="0">
                <a:effectLst/>
                <a:ea typeface="Calibri" panose="020F0502020204030204" pitchFamily="34" charset="0"/>
              </a:rPr>
              <a:t>-3 </a:t>
            </a:r>
            <a:r>
              <a:rPr lang="fr-FR" sz="1600" dirty="0">
                <a:ea typeface="Calibri" panose="020F0502020204030204" pitchFamily="34" charset="0"/>
              </a:rPr>
              <a:t>national MP in </a:t>
            </a:r>
            <a:r>
              <a:rPr lang="fr-FR" sz="1600" dirty="0" err="1">
                <a:ea typeface="Calibri" panose="020F0502020204030204" pitchFamily="34" charset="0"/>
              </a:rPr>
              <a:t>progress</a:t>
            </a:r>
            <a:r>
              <a:rPr lang="fr-FR" sz="1600" dirty="0">
                <a:ea typeface="Calibri" panose="020F0502020204030204" pitchFamily="34" charset="0"/>
              </a:rPr>
              <a:t> MP</a:t>
            </a:r>
          </a:p>
          <a:p>
            <a:pPr lvl="0">
              <a:lnSpc>
                <a:spcPct val="107000"/>
              </a:lnSpc>
              <a:spcAft>
                <a:spcPts val="800"/>
              </a:spcAft>
            </a:pPr>
            <a:r>
              <a:rPr lang="fr-FR" sz="1600" dirty="0">
                <a:effectLst/>
                <a:ea typeface="Calibri" panose="020F0502020204030204" pitchFamily="34" charset="0"/>
              </a:rPr>
              <a:t>-but13 managements </a:t>
            </a:r>
            <a:r>
              <a:rPr lang="fr-FR" sz="1600" dirty="0" err="1">
                <a:effectLst/>
                <a:ea typeface="Calibri" panose="020F0502020204030204" pitchFamily="34" charset="0"/>
              </a:rPr>
              <a:t>systems</a:t>
            </a:r>
            <a:endParaRPr lang="fr-FR" sz="1600" dirty="0">
              <a:effectLst/>
              <a:ea typeface="Calibri" panose="020F0502020204030204" pitchFamily="34" charset="0"/>
            </a:endParaRPr>
          </a:p>
          <a:p>
            <a:pPr lvl="0">
              <a:lnSpc>
                <a:spcPct val="107000"/>
              </a:lnSpc>
              <a:spcAft>
                <a:spcPts val="800"/>
              </a:spcAft>
            </a:pPr>
            <a:r>
              <a:rPr lang="fr-FR" sz="1600" dirty="0">
                <a:ea typeface="Calibri" panose="020F0502020204030204" pitchFamily="34" charset="0"/>
              </a:rPr>
              <a:t>-</a:t>
            </a:r>
            <a:r>
              <a:rPr lang="fr-FR" sz="1600" dirty="0" err="1">
                <a:ea typeface="Calibri" panose="020F0502020204030204" pitchFamily="34" charset="0"/>
              </a:rPr>
              <a:t>Only</a:t>
            </a:r>
            <a:r>
              <a:rPr lang="fr-FR" sz="1600" dirty="0">
                <a:ea typeface="Calibri" panose="020F0502020204030204" pitchFamily="34" charset="0"/>
              </a:rPr>
              <a:t> 3 </a:t>
            </a:r>
            <a:r>
              <a:rPr lang="fr-FR" sz="1600" dirty="0" err="1">
                <a:ea typeface="Calibri" panose="020F0502020204030204" pitchFamily="34" charset="0"/>
              </a:rPr>
              <a:t>consider</a:t>
            </a:r>
            <a:r>
              <a:rPr lang="fr-FR" sz="1600" dirty="0">
                <a:ea typeface="Calibri" panose="020F0502020204030204" pitchFamily="34" charset="0"/>
              </a:rPr>
              <a:t> </a:t>
            </a:r>
            <a:r>
              <a:rPr lang="fr-FR" sz="1600" dirty="0" err="1">
                <a:ea typeface="Calibri" panose="020F0502020204030204" pitchFamily="34" charset="0"/>
              </a:rPr>
              <a:t>that</a:t>
            </a:r>
            <a:r>
              <a:rPr lang="fr-FR" sz="1600" dirty="0">
                <a:ea typeface="Calibri" panose="020F0502020204030204" pitchFamily="34" charset="0"/>
              </a:rPr>
              <a:t> MP </a:t>
            </a:r>
            <a:r>
              <a:rPr lang="fr-FR" sz="1600" dirty="0" err="1">
                <a:ea typeface="Calibri" panose="020F0502020204030204" pitchFamily="34" charset="0"/>
              </a:rPr>
              <a:t>is</a:t>
            </a:r>
            <a:r>
              <a:rPr lang="fr-FR" sz="1600" dirty="0">
                <a:ea typeface="Calibri" panose="020F0502020204030204" pitchFamily="34" charset="0"/>
              </a:rPr>
              <a:t> effective</a:t>
            </a:r>
          </a:p>
          <a:p>
            <a:pPr lvl="0">
              <a:lnSpc>
                <a:spcPct val="107000"/>
              </a:lnSpc>
              <a:spcAft>
                <a:spcPts val="800"/>
              </a:spcAft>
            </a:pPr>
            <a:endParaRPr lang="fr-FR" sz="1600" u="sng" dirty="0">
              <a:ea typeface="Calibri" panose="020F0502020204030204" pitchFamily="34" charset="0"/>
            </a:endParaRPr>
          </a:p>
          <a:p>
            <a:pPr lvl="0">
              <a:lnSpc>
                <a:spcPct val="107000"/>
              </a:lnSpc>
              <a:spcAft>
                <a:spcPts val="800"/>
              </a:spcAft>
            </a:pPr>
            <a:r>
              <a:rPr lang="fr-FR" sz="1600" u="sng" dirty="0">
                <a:ea typeface="Calibri" panose="020F0502020204030204" pitchFamily="34" charset="0"/>
              </a:rPr>
              <a:t>Ma</a:t>
            </a:r>
            <a:r>
              <a:rPr lang="fr-FR" sz="1600" u="sng" dirty="0">
                <a:effectLst/>
                <a:ea typeface="Calibri" panose="020F0502020204030204" pitchFamily="34" charset="0"/>
              </a:rPr>
              <a:t>jor </a:t>
            </a:r>
            <a:r>
              <a:rPr lang="fr-FR" sz="1600" u="sng" dirty="0"/>
              <a:t>challenges :</a:t>
            </a:r>
          </a:p>
          <a:p>
            <a:pPr lvl="0">
              <a:lnSpc>
                <a:spcPct val="107000"/>
              </a:lnSpc>
              <a:spcAft>
                <a:spcPts val="800"/>
              </a:spcAft>
            </a:pPr>
            <a:r>
              <a:rPr lang="fr-FR" sz="1600" dirty="0"/>
              <a:t>-</a:t>
            </a:r>
            <a:r>
              <a:rPr lang="fr-FR" sz="1600" dirty="0" err="1"/>
              <a:t>need</a:t>
            </a:r>
            <a:r>
              <a:rPr lang="fr-FR" sz="1600" dirty="0"/>
              <a:t> </a:t>
            </a:r>
            <a:r>
              <a:rPr lang="en-US" sz="1600" dirty="0"/>
              <a:t>coordination of management</a:t>
            </a:r>
            <a:endParaRPr lang="fr-FR" sz="1600" dirty="0"/>
          </a:p>
          <a:p>
            <a:pPr lvl="0">
              <a:lnSpc>
                <a:spcPct val="107000"/>
              </a:lnSpc>
              <a:spcAft>
                <a:spcPts val="800"/>
              </a:spcAft>
            </a:pPr>
            <a:r>
              <a:rPr lang="fr-FR" sz="1600" dirty="0"/>
              <a:t>-</a:t>
            </a:r>
            <a:r>
              <a:rPr lang="en-US" sz="1600" dirty="0"/>
              <a:t>lack of infrastructure for sargassum management</a:t>
            </a:r>
            <a:endParaRPr lang="fr-FR" sz="1600" dirty="0"/>
          </a:p>
          <a:p>
            <a:pPr lvl="0">
              <a:lnSpc>
                <a:spcPct val="107000"/>
              </a:lnSpc>
              <a:spcAft>
                <a:spcPts val="800"/>
              </a:spcAft>
            </a:pPr>
            <a:r>
              <a:rPr lang="fr-FR" sz="1600" dirty="0"/>
              <a:t>-</a:t>
            </a:r>
            <a:r>
              <a:rPr lang="en-US" sz="1600" dirty="0"/>
              <a:t>negative environmental impact of interventions</a:t>
            </a:r>
            <a:endParaRPr lang="fr-FR" sz="1600" dirty="0"/>
          </a:p>
          <a:p>
            <a:pPr lvl="0">
              <a:lnSpc>
                <a:spcPct val="107000"/>
              </a:lnSpc>
              <a:spcAft>
                <a:spcPts val="800"/>
              </a:spcAft>
            </a:pPr>
            <a:r>
              <a:rPr lang="fr-FR" sz="1600" dirty="0"/>
              <a:t>-</a:t>
            </a:r>
            <a:r>
              <a:rPr lang="en-US" sz="1600" dirty="0"/>
              <a:t>limited financial resources for data monitoring, collection etc..</a:t>
            </a:r>
          </a:p>
          <a:p>
            <a:pPr lvl="0">
              <a:lnSpc>
                <a:spcPct val="107000"/>
              </a:lnSpc>
              <a:spcAft>
                <a:spcPts val="800"/>
              </a:spcAft>
            </a:pPr>
            <a:r>
              <a:rPr lang="en-US" sz="1600" dirty="0"/>
              <a:t>-need for coordination between different players, such as governments, private companies and local communities.</a:t>
            </a:r>
            <a:endParaRPr lang="fr-FR" sz="1600" dirty="0"/>
          </a:p>
          <a:p>
            <a:endParaRPr lang="fr-GP" sz="1600" dirty="0">
              <a:effectLst/>
              <a:latin typeface="Calibri" panose="020F0502020204030204" pitchFamily="34" charset="0"/>
              <a:ea typeface="Calibri" panose="020F0502020204030204" pitchFamily="34" charset="0"/>
            </a:endParaRPr>
          </a:p>
          <a:p>
            <a:endParaRPr lang="en-US" dirty="0"/>
          </a:p>
        </p:txBody>
      </p:sp>
      <p:pic>
        <p:nvPicPr>
          <p:cNvPr id="9" name="image3.png">
            <a:extLst>
              <a:ext uri="{FF2B5EF4-FFF2-40B4-BE49-F238E27FC236}">
                <a16:creationId xmlns:a16="http://schemas.microsoft.com/office/drawing/2014/main" id="{0B06E075-677C-46AA-86B8-AE95EE50AF88}"/>
              </a:ext>
            </a:extLst>
          </p:cNvPr>
          <p:cNvPicPr/>
          <p:nvPr/>
        </p:nvPicPr>
        <p:blipFill>
          <a:blip r:embed="rId5"/>
          <a:srcRect/>
          <a:stretch>
            <a:fillRect/>
          </a:stretch>
        </p:blipFill>
        <p:spPr>
          <a:xfrm>
            <a:off x="6542203" y="1938054"/>
            <a:ext cx="5211172" cy="3801657"/>
          </a:xfrm>
          <a:prstGeom prst="rect">
            <a:avLst/>
          </a:prstGeom>
          <a:ln/>
        </p:spPr>
      </p:pic>
      <p:sp>
        <p:nvSpPr>
          <p:cNvPr id="3" name="ZoneTexte 2">
            <a:extLst>
              <a:ext uri="{FF2B5EF4-FFF2-40B4-BE49-F238E27FC236}">
                <a16:creationId xmlns:a16="http://schemas.microsoft.com/office/drawing/2014/main" id="{D42AAE95-DA49-4BE2-9197-A07F1CD51221}"/>
              </a:ext>
            </a:extLst>
          </p:cNvPr>
          <p:cNvSpPr txBox="1"/>
          <p:nvPr/>
        </p:nvSpPr>
        <p:spPr>
          <a:xfrm>
            <a:off x="7641575" y="5813593"/>
            <a:ext cx="3012428" cy="307777"/>
          </a:xfrm>
          <a:prstGeom prst="rect">
            <a:avLst/>
          </a:prstGeom>
          <a:noFill/>
        </p:spPr>
        <p:txBody>
          <a:bodyPr wrap="none" rtlCol="0">
            <a:spAutoFit/>
          </a:bodyPr>
          <a:lstStyle/>
          <a:p>
            <a:r>
              <a:rPr lang="fr-FR" sz="1400" i="1" dirty="0"/>
              <a:t>Topics cover by the management plans</a:t>
            </a:r>
          </a:p>
        </p:txBody>
      </p:sp>
    </p:spTree>
    <p:extLst>
      <p:ext uri="{BB962C8B-B14F-4D97-AF65-F5344CB8AC3E}">
        <p14:creationId xmlns:p14="http://schemas.microsoft.com/office/powerpoint/2010/main" val="3999366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a:latin typeface="Helvetica" pitchFamily="2" charset="0"/>
              </a:rPr>
              <a:t>Mangement </a:t>
            </a:r>
            <a:r>
              <a:rPr lang="fr-FR" sz="3200" b="1" dirty="0" err="1">
                <a:latin typeface="Helvetica" pitchFamily="2" charset="0"/>
              </a:rPr>
              <a:t>needs</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sp>
        <p:nvSpPr>
          <p:cNvPr id="13" name="ZoneTexte 12">
            <a:extLst>
              <a:ext uri="{FF2B5EF4-FFF2-40B4-BE49-F238E27FC236}">
                <a16:creationId xmlns:a16="http://schemas.microsoft.com/office/drawing/2014/main" id="{8791B1F3-706E-4C10-9343-8DF0DA334D2A}"/>
              </a:ext>
            </a:extLst>
          </p:cNvPr>
          <p:cNvSpPr txBox="1"/>
          <p:nvPr/>
        </p:nvSpPr>
        <p:spPr>
          <a:xfrm>
            <a:off x="402908" y="2111781"/>
            <a:ext cx="4431384" cy="4062651"/>
          </a:xfrm>
          <a:prstGeom prst="rect">
            <a:avLst/>
          </a:prstGeom>
          <a:noFill/>
        </p:spPr>
        <p:txBody>
          <a:bodyPr wrap="square" rtlCol="0">
            <a:spAutoFit/>
          </a:bodyPr>
          <a:lstStyle/>
          <a:p>
            <a:pPr lvl="0"/>
            <a:r>
              <a:rPr lang="fr-FR" sz="1600" dirty="0"/>
              <a:t>1-Ecological impact of management</a:t>
            </a:r>
          </a:p>
          <a:p>
            <a:endParaRPr lang="fr-FR" sz="1600" dirty="0"/>
          </a:p>
          <a:p>
            <a:r>
              <a:rPr lang="fr-FR" sz="1600" dirty="0"/>
              <a:t>2-</a:t>
            </a:r>
            <a:r>
              <a:rPr lang="en-US" sz="1600" dirty="0"/>
              <a:t>Assessing the ecological impacts of sargassum inundations </a:t>
            </a:r>
          </a:p>
          <a:p>
            <a:endParaRPr lang="en-US" sz="1600" dirty="0"/>
          </a:p>
          <a:p>
            <a:r>
              <a:rPr lang="en-US" sz="1600" dirty="0"/>
              <a:t>3-funding and the development of improved monitoring and forecasting of sargassum inundation events </a:t>
            </a:r>
            <a:endParaRPr lang="fr-FR" sz="1600" dirty="0"/>
          </a:p>
          <a:p>
            <a:endParaRPr lang="fr-FR" sz="1600" dirty="0"/>
          </a:p>
          <a:p>
            <a:r>
              <a:rPr lang="fr-FR" sz="1600" dirty="0"/>
              <a:t>4-S</a:t>
            </a:r>
            <a:r>
              <a:rPr lang="en-US" sz="1600" dirty="0" err="1"/>
              <a:t>argassum</a:t>
            </a:r>
            <a:r>
              <a:rPr lang="en-US" sz="1600" dirty="0"/>
              <a:t>-relevant laws and the definition of legal status of sargassum</a:t>
            </a:r>
          </a:p>
          <a:p>
            <a:endParaRPr lang="en-US" sz="1600" dirty="0"/>
          </a:p>
          <a:p>
            <a:r>
              <a:rPr lang="en-US" sz="1600" dirty="0"/>
              <a:t>5-assessing human health, economic impacts and development of viable sargassum businesses </a:t>
            </a:r>
            <a:endParaRPr lang="fr-FR" sz="1600" dirty="0"/>
          </a:p>
          <a:p>
            <a:endParaRPr lang="fr-GP" sz="1600" dirty="0">
              <a:effectLst/>
              <a:latin typeface="Calibri" panose="020F0502020204030204" pitchFamily="34" charset="0"/>
              <a:ea typeface="Calibri" panose="020F0502020204030204" pitchFamily="34" charset="0"/>
            </a:endParaRPr>
          </a:p>
          <a:p>
            <a:endParaRPr lang="en-US" dirty="0"/>
          </a:p>
        </p:txBody>
      </p:sp>
      <p:pic>
        <p:nvPicPr>
          <p:cNvPr id="14" name="image15.png">
            <a:extLst>
              <a:ext uri="{FF2B5EF4-FFF2-40B4-BE49-F238E27FC236}">
                <a16:creationId xmlns:a16="http://schemas.microsoft.com/office/drawing/2014/main" id="{C3F0AB5B-06D5-414A-A0D4-7A2D4C723279}"/>
              </a:ext>
            </a:extLst>
          </p:cNvPr>
          <p:cNvPicPr/>
          <p:nvPr/>
        </p:nvPicPr>
        <p:blipFill>
          <a:blip r:embed="rId3"/>
          <a:srcRect/>
          <a:stretch>
            <a:fillRect/>
          </a:stretch>
        </p:blipFill>
        <p:spPr>
          <a:xfrm>
            <a:off x="5672667" y="1155921"/>
            <a:ext cx="6036733" cy="5018511"/>
          </a:xfrm>
          <a:prstGeom prst="rect">
            <a:avLst/>
          </a:prstGeom>
          <a:ln/>
        </p:spPr>
      </p:pic>
      <p:sp>
        <p:nvSpPr>
          <p:cNvPr id="3" name="Ellipse 2">
            <a:extLst>
              <a:ext uri="{FF2B5EF4-FFF2-40B4-BE49-F238E27FC236}">
                <a16:creationId xmlns:a16="http://schemas.microsoft.com/office/drawing/2014/main" id="{35500F0C-4D7C-4449-85E4-8A5715A8B8FC}"/>
              </a:ext>
            </a:extLst>
          </p:cNvPr>
          <p:cNvSpPr/>
          <p:nvPr/>
        </p:nvSpPr>
        <p:spPr>
          <a:xfrm>
            <a:off x="11142134" y="457200"/>
            <a:ext cx="778933" cy="594360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2123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a:latin typeface="Helvetica" pitchFamily="2" charset="0"/>
              </a:rPr>
              <a:t>Relevance to SPAW</a:t>
            </a: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sp>
        <p:nvSpPr>
          <p:cNvPr id="13" name="ZoneTexte 12">
            <a:extLst>
              <a:ext uri="{FF2B5EF4-FFF2-40B4-BE49-F238E27FC236}">
                <a16:creationId xmlns:a16="http://schemas.microsoft.com/office/drawing/2014/main" id="{8791B1F3-706E-4C10-9343-8DF0DA334D2A}"/>
              </a:ext>
            </a:extLst>
          </p:cNvPr>
          <p:cNvSpPr txBox="1"/>
          <p:nvPr/>
        </p:nvSpPr>
        <p:spPr>
          <a:xfrm>
            <a:off x="715651" y="1742341"/>
            <a:ext cx="5939672" cy="3803862"/>
          </a:xfrm>
          <a:prstGeom prst="rect">
            <a:avLst/>
          </a:prstGeom>
          <a:noFill/>
        </p:spPr>
        <p:txBody>
          <a:bodyPr wrap="square" rtlCol="0">
            <a:spAutoFit/>
          </a:bodyPr>
          <a:lstStyle/>
          <a:p>
            <a:pPr lvl="0">
              <a:lnSpc>
                <a:spcPct val="107000"/>
              </a:lnSpc>
              <a:spcAft>
                <a:spcPts val="800"/>
              </a:spcAft>
            </a:pPr>
            <a:r>
              <a:rPr lang="fr-FR" dirty="0">
                <a:latin typeface="Calibri "/>
              </a:rPr>
              <a:t>11 / 18  </a:t>
            </a:r>
            <a:r>
              <a:rPr lang="fr-FR" dirty="0" err="1">
                <a:latin typeface="Calibri "/>
              </a:rPr>
              <a:t>Contracting</a:t>
            </a:r>
            <a:r>
              <a:rPr lang="fr-FR" dirty="0">
                <a:latin typeface="Calibri "/>
              </a:rPr>
              <a:t> Parties </a:t>
            </a:r>
            <a:r>
              <a:rPr lang="fr-FR" dirty="0" err="1">
                <a:latin typeface="Calibri "/>
              </a:rPr>
              <a:t>responses</a:t>
            </a:r>
            <a:endParaRPr lang="fr-FR" dirty="0">
              <a:latin typeface="Calibri "/>
            </a:endParaRPr>
          </a:p>
          <a:p>
            <a:pPr lvl="0">
              <a:lnSpc>
                <a:spcPct val="107000"/>
              </a:lnSpc>
            </a:pPr>
            <a:endParaRPr lang="fr-FR" dirty="0">
              <a:solidFill>
                <a:srgbClr val="002060"/>
              </a:solidFill>
              <a:latin typeface="Calibri "/>
            </a:endParaRPr>
          </a:p>
          <a:p>
            <a:r>
              <a:rPr lang="fr-FR" dirty="0">
                <a:latin typeface="Calibri "/>
              </a:rPr>
              <a:t>1-</a:t>
            </a:r>
            <a:r>
              <a:rPr lang="en-US" dirty="0">
                <a:latin typeface="Calibri "/>
              </a:rPr>
              <a:t>habitat destruction</a:t>
            </a:r>
          </a:p>
          <a:p>
            <a:endParaRPr lang="en-US" dirty="0">
              <a:latin typeface="Calibri "/>
            </a:endParaRPr>
          </a:p>
          <a:p>
            <a:r>
              <a:rPr lang="fr-FR" dirty="0">
                <a:latin typeface="Calibri "/>
              </a:rPr>
              <a:t>2-</a:t>
            </a:r>
            <a:r>
              <a:rPr lang="en-US" dirty="0">
                <a:latin typeface="Calibri "/>
              </a:rPr>
              <a:t>protect or recover endangered and threatened species</a:t>
            </a:r>
            <a:endParaRPr lang="fr-FR" dirty="0">
              <a:latin typeface="Calibri "/>
            </a:endParaRPr>
          </a:p>
          <a:p>
            <a:endParaRPr lang="fr-FR" dirty="0">
              <a:latin typeface="Calibri "/>
            </a:endParaRPr>
          </a:p>
          <a:p>
            <a:r>
              <a:rPr lang="fr-FR" dirty="0">
                <a:latin typeface="Calibri "/>
              </a:rPr>
              <a:t>3-</a:t>
            </a:r>
            <a:r>
              <a:rPr lang="en-US" dirty="0">
                <a:latin typeface="Calibri "/>
              </a:rPr>
              <a:t>decline in water quality </a:t>
            </a:r>
          </a:p>
          <a:p>
            <a:endParaRPr lang="en-US" dirty="0">
              <a:latin typeface="Calibri "/>
            </a:endParaRPr>
          </a:p>
          <a:p>
            <a:r>
              <a:rPr lang="en-US" dirty="0">
                <a:latin typeface="Calibri "/>
              </a:rPr>
              <a:t>4-impeding the movement of SPAW listed species </a:t>
            </a:r>
          </a:p>
          <a:p>
            <a:endParaRPr lang="en-US" dirty="0">
              <a:latin typeface="Calibri "/>
            </a:endParaRPr>
          </a:p>
          <a:p>
            <a:r>
              <a:rPr lang="en-US" dirty="0">
                <a:latin typeface="Calibri "/>
              </a:rPr>
              <a:t>5-Establishing and enforcing MPAs</a:t>
            </a:r>
          </a:p>
          <a:p>
            <a:endParaRPr lang="fr-GP" sz="1600" dirty="0">
              <a:effectLst/>
              <a:latin typeface="Calibri" panose="020F0502020204030204" pitchFamily="34" charset="0"/>
              <a:ea typeface="Calibri" panose="020F0502020204030204" pitchFamily="34" charset="0"/>
            </a:endParaRPr>
          </a:p>
          <a:p>
            <a:endParaRPr lang="en-US" dirty="0"/>
          </a:p>
        </p:txBody>
      </p:sp>
      <p:pic>
        <p:nvPicPr>
          <p:cNvPr id="16" name="image16.png">
            <a:extLst>
              <a:ext uri="{FF2B5EF4-FFF2-40B4-BE49-F238E27FC236}">
                <a16:creationId xmlns:a16="http://schemas.microsoft.com/office/drawing/2014/main" id="{FA6DAF9B-12D5-40A1-A2BA-30DC3A7A4CF0}"/>
              </a:ext>
            </a:extLst>
          </p:cNvPr>
          <p:cNvPicPr/>
          <p:nvPr/>
        </p:nvPicPr>
        <p:blipFill>
          <a:blip r:embed="rId3"/>
          <a:srcRect/>
          <a:stretch>
            <a:fillRect/>
          </a:stretch>
        </p:blipFill>
        <p:spPr>
          <a:xfrm>
            <a:off x="7325838" y="777333"/>
            <a:ext cx="4150511" cy="4768870"/>
          </a:xfrm>
          <a:prstGeom prst="rect">
            <a:avLst/>
          </a:prstGeom>
          <a:ln/>
        </p:spPr>
      </p:pic>
      <p:sp>
        <p:nvSpPr>
          <p:cNvPr id="9" name="ZoneTexte 8">
            <a:extLst>
              <a:ext uri="{FF2B5EF4-FFF2-40B4-BE49-F238E27FC236}">
                <a16:creationId xmlns:a16="http://schemas.microsoft.com/office/drawing/2014/main" id="{15F2D225-E6BB-4EA4-BC50-864C3499F7DA}"/>
              </a:ext>
            </a:extLst>
          </p:cNvPr>
          <p:cNvSpPr txBox="1"/>
          <p:nvPr/>
        </p:nvSpPr>
        <p:spPr>
          <a:xfrm>
            <a:off x="838200" y="5841657"/>
            <a:ext cx="10879318" cy="861774"/>
          </a:xfrm>
          <a:prstGeom prst="rect">
            <a:avLst/>
          </a:prstGeom>
          <a:noFill/>
        </p:spPr>
        <p:txBody>
          <a:bodyPr wrap="square" rtlCol="0">
            <a:spAutoFit/>
          </a:bodyPr>
          <a:lstStyle/>
          <a:p>
            <a:pPr algn="ctr"/>
            <a:r>
              <a:rPr lang="en-US" sz="1600" dirty="0">
                <a:solidFill>
                  <a:srgbClr val="002060"/>
                </a:solidFill>
              </a:rPr>
              <a:t>T</a:t>
            </a:r>
            <a:r>
              <a:rPr lang="en-US" sz="1600" dirty="0">
                <a:effectLst/>
                <a:ea typeface="Times New Roman" panose="02020603050405020304" pitchFamily="18" charset="0"/>
              </a:rPr>
              <a:t>here is insufficient information on the full impacts of sargassum inundation, leading to uncertainty regarding effects on the SPAW Protocol's implementation-</a:t>
            </a:r>
            <a:r>
              <a:rPr lang="en-US" sz="1600" b="1" dirty="0">
                <a:effectLst/>
                <a:ea typeface="Times New Roman" panose="02020603050405020304" pitchFamily="18" charset="0"/>
              </a:rPr>
              <a:t>lack in scientific knowledge.</a:t>
            </a:r>
            <a:endParaRPr lang="fr-FR" sz="1600" b="1" dirty="0">
              <a:effectLst/>
              <a:ea typeface="Calibri" panose="020F0502020204030204" pitchFamily="34" charset="0"/>
            </a:endParaRPr>
          </a:p>
          <a:p>
            <a:pPr algn="ctr"/>
            <a:endParaRPr lang="fr-FR" dirty="0"/>
          </a:p>
        </p:txBody>
      </p:sp>
    </p:spTree>
    <p:extLst>
      <p:ext uri="{BB962C8B-B14F-4D97-AF65-F5344CB8AC3E}">
        <p14:creationId xmlns:p14="http://schemas.microsoft.com/office/powerpoint/2010/main" val="56869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a:latin typeface="Helvetica" pitchFamily="2" charset="0"/>
              </a:rPr>
              <a:t>Impact on </a:t>
            </a:r>
            <a:r>
              <a:rPr lang="fr-FR" sz="3200" b="1" dirty="0" err="1">
                <a:latin typeface="Helvetica" pitchFamily="2" charset="0"/>
              </a:rPr>
              <a:t>species</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sp>
        <p:nvSpPr>
          <p:cNvPr id="13" name="ZoneTexte 12">
            <a:extLst>
              <a:ext uri="{FF2B5EF4-FFF2-40B4-BE49-F238E27FC236}">
                <a16:creationId xmlns:a16="http://schemas.microsoft.com/office/drawing/2014/main" id="{8791B1F3-706E-4C10-9343-8DF0DA334D2A}"/>
              </a:ext>
            </a:extLst>
          </p:cNvPr>
          <p:cNvSpPr txBox="1"/>
          <p:nvPr/>
        </p:nvSpPr>
        <p:spPr>
          <a:xfrm>
            <a:off x="630810" y="1669763"/>
            <a:ext cx="6033941" cy="3754746"/>
          </a:xfrm>
          <a:prstGeom prst="rect">
            <a:avLst/>
          </a:prstGeom>
          <a:noFill/>
        </p:spPr>
        <p:txBody>
          <a:bodyPr wrap="square" rtlCol="0">
            <a:spAutoFit/>
          </a:bodyPr>
          <a:lstStyle/>
          <a:p>
            <a:pPr lvl="0">
              <a:lnSpc>
                <a:spcPct val="107000"/>
              </a:lnSpc>
              <a:spcAft>
                <a:spcPts val="800"/>
              </a:spcAft>
            </a:pPr>
            <a:r>
              <a:rPr lang="en-US" dirty="0">
                <a:effectLst/>
                <a:ea typeface="Times New Roman" panose="02020603050405020304" pitchFamily="18" charset="0"/>
              </a:rPr>
              <a:t>Sargassum inundation affects the protection and recovery of the habitats and flora listed in Annex I and fauna in Annex II of the SPAW Protocol for the majority (80%) </a:t>
            </a:r>
          </a:p>
          <a:p>
            <a:pPr lvl="0">
              <a:lnSpc>
                <a:spcPct val="107000"/>
              </a:lnSpc>
              <a:spcAft>
                <a:spcPts val="800"/>
              </a:spcAft>
            </a:pPr>
            <a:endParaRPr lang="en-US" dirty="0">
              <a:ea typeface="Calibri" panose="020F0502020204030204" pitchFamily="34" charset="0"/>
            </a:endParaRPr>
          </a:p>
          <a:p>
            <a:pPr lvl="0">
              <a:lnSpc>
                <a:spcPct val="107000"/>
              </a:lnSpc>
              <a:spcAft>
                <a:spcPts val="800"/>
              </a:spcAft>
            </a:pPr>
            <a:r>
              <a:rPr lang="en-US" dirty="0">
                <a:effectLst/>
                <a:ea typeface="Calibri" panose="020F0502020204030204" pitchFamily="34" charset="0"/>
              </a:rPr>
              <a:t>Especially :</a:t>
            </a:r>
          </a:p>
          <a:p>
            <a:pPr lvl="0">
              <a:lnSpc>
                <a:spcPct val="107000"/>
              </a:lnSpc>
              <a:spcAft>
                <a:spcPts val="800"/>
              </a:spcAft>
            </a:pPr>
            <a:r>
              <a:rPr lang="en-US" dirty="0">
                <a:ea typeface="Calibri" panose="020F0502020204030204" pitchFamily="34" charset="0"/>
              </a:rPr>
              <a:t>-sea turtles (13)</a:t>
            </a:r>
          </a:p>
          <a:p>
            <a:pPr lvl="0">
              <a:lnSpc>
                <a:spcPct val="107000"/>
              </a:lnSpc>
              <a:spcAft>
                <a:spcPts val="800"/>
              </a:spcAft>
            </a:pPr>
            <a:r>
              <a:rPr lang="en-US" dirty="0">
                <a:effectLst/>
                <a:ea typeface="Calibri" panose="020F0502020204030204" pitchFamily="34" charset="0"/>
              </a:rPr>
              <a:t>-Corals (11)</a:t>
            </a:r>
          </a:p>
          <a:p>
            <a:pPr lvl="0">
              <a:lnSpc>
                <a:spcPct val="107000"/>
              </a:lnSpc>
              <a:spcAft>
                <a:spcPts val="800"/>
              </a:spcAft>
            </a:pPr>
            <a:r>
              <a:rPr lang="en-US" dirty="0">
                <a:ea typeface="Calibri" panose="020F0502020204030204" pitchFamily="34" charset="0"/>
              </a:rPr>
              <a:t>-Birds (6)</a:t>
            </a:r>
          </a:p>
          <a:p>
            <a:pPr lvl="0">
              <a:lnSpc>
                <a:spcPct val="107000"/>
              </a:lnSpc>
              <a:spcAft>
                <a:spcPts val="800"/>
              </a:spcAft>
            </a:pPr>
            <a:r>
              <a:rPr lang="en-US" dirty="0">
                <a:effectLst/>
                <a:ea typeface="Calibri" panose="020F0502020204030204" pitchFamily="34" charset="0"/>
              </a:rPr>
              <a:t>-manatee (4)</a:t>
            </a:r>
            <a:endParaRPr lang="fr-GP" dirty="0">
              <a:effectLst/>
              <a:ea typeface="Calibri" panose="020F0502020204030204" pitchFamily="34" charset="0"/>
            </a:endParaRPr>
          </a:p>
          <a:p>
            <a:endParaRPr lang="en-US" dirty="0"/>
          </a:p>
        </p:txBody>
      </p:sp>
      <p:sp>
        <p:nvSpPr>
          <p:cNvPr id="9" name="ZoneTexte 8">
            <a:extLst>
              <a:ext uri="{FF2B5EF4-FFF2-40B4-BE49-F238E27FC236}">
                <a16:creationId xmlns:a16="http://schemas.microsoft.com/office/drawing/2014/main" id="{15F2D225-E6BB-4EA4-BC50-864C3499F7DA}"/>
              </a:ext>
            </a:extLst>
          </p:cNvPr>
          <p:cNvSpPr txBox="1"/>
          <p:nvPr/>
        </p:nvSpPr>
        <p:spPr>
          <a:xfrm>
            <a:off x="7051251" y="4599382"/>
            <a:ext cx="4717330" cy="523220"/>
          </a:xfrm>
          <a:prstGeom prst="rect">
            <a:avLst/>
          </a:prstGeom>
          <a:noFill/>
        </p:spPr>
        <p:txBody>
          <a:bodyPr wrap="square" rtlCol="0">
            <a:spAutoFit/>
          </a:bodyPr>
          <a:lstStyle/>
          <a:p>
            <a:r>
              <a:rPr lang="en-US" sz="1400" i="1" dirty="0">
                <a:effectLst/>
                <a:latin typeface="Times New Roman" panose="02020603050405020304" pitchFamily="18" charset="0"/>
                <a:ea typeface="Times New Roman" panose="02020603050405020304" pitchFamily="18" charset="0"/>
              </a:rPr>
              <a:t>Number of respondents reporting SPAW Annex III species (top 3) that are negatively impacted by sargassum inundations </a:t>
            </a:r>
            <a:endParaRPr lang="fr-FR" sz="1400" dirty="0"/>
          </a:p>
        </p:txBody>
      </p:sp>
      <p:pic>
        <p:nvPicPr>
          <p:cNvPr id="7" name="image14.png">
            <a:extLst>
              <a:ext uri="{FF2B5EF4-FFF2-40B4-BE49-F238E27FC236}">
                <a16:creationId xmlns:a16="http://schemas.microsoft.com/office/drawing/2014/main" id="{8BE85DFC-E320-48B9-9A15-D1195BCAB42C}"/>
              </a:ext>
            </a:extLst>
          </p:cNvPr>
          <p:cNvPicPr/>
          <p:nvPr/>
        </p:nvPicPr>
        <p:blipFill>
          <a:blip r:embed="rId3"/>
          <a:srcRect/>
          <a:stretch>
            <a:fillRect/>
          </a:stretch>
        </p:blipFill>
        <p:spPr>
          <a:xfrm>
            <a:off x="7051251" y="1016000"/>
            <a:ext cx="4717330" cy="3351102"/>
          </a:xfrm>
          <a:prstGeom prst="rect">
            <a:avLst/>
          </a:prstGeom>
          <a:ln/>
        </p:spPr>
      </p:pic>
      <p:sp>
        <p:nvSpPr>
          <p:cNvPr id="8" name="ZoneTexte 7">
            <a:extLst>
              <a:ext uri="{FF2B5EF4-FFF2-40B4-BE49-F238E27FC236}">
                <a16:creationId xmlns:a16="http://schemas.microsoft.com/office/drawing/2014/main" id="{EAEDF464-B48E-4B00-AA6F-7F08B24D543F}"/>
              </a:ext>
            </a:extLst>
          </p:cNvPr>
          <p:cNvSpPr txBox="1"/>
          <p:nvPr/>
        </p:nvSpPr>
        <p:spPr>
          <a:xfrm>
            <a:off x="508000" y="5537877"/>
            <a:ext cx="11023436" cy="1200329"/>
          </a:xfrm>
          <a:prstGeom prst="rect">
            <a:avLst/>
          </a:prstGeom>
          <a:noFill/>
        </p:spPr>
        <p:txBody>
          <a:bodyPr wrap="square" rtlCol="0">
            <a:spAutoFit/>
          </a:bodyPr>
          <a:lstStyle/>
          <a:p>
            <a:r>
              <a:rPr lang="en-US" sz="1800" dirty="0">
                <a:effectLst/>
                <a:ea typeface="Times New Roman" panose="02020603050405020304" pitchFamily="18" charset="0"/>
              </a:rPr>
              <a:t>-</a:t>
            </a:r>
            <a:r>
              <a:rPr lang="en-US" sz="1800" b="1" dirty="0">
                <a:effectLst/>
                <a:ea typeface="Times New Roman" panose="02020603050405020304" pitchFamily="18" charset="0"/>
              </a:rPr>
              <a:t>The lack of sargassum management plans </a:t>
            </a:r>
            <a:r>
              <a:rPr lang="en-US" sz="1800" dirty="0">
                <a:effectLst/>
                <a:ea typeface="Times New Roman" panose="02020603050405020304" pitchFamily="18" charset="0"/>
              </a:rPr>
              <a:t>is a problem commonly reported by several respondents hindering efforts to counter impacts on their ability to implement the SPAW protocol.</a:t>
            </a:r>
          </a:p>
          <a:p>
            <a:r>
              <a:rPr lang="en-US" dirty="0"/>
              <a:t>-</a:t>
            </a:r>
            <a:r>
              <a:rPr lang="en-US" b="1" dirty="0"/>
              <a:t>I</a:t>
            </a:r>
            <a:r>
              <a:rPr lang="en-US" sz="1800" b="1" dirty="0">
                <a:effectLst/>
                <a:ea typeface="Times New Roman" panose="02020603050405020304" pitchFamily="18" charset="0"/>
              </a:rPr>
              <a:t>mprove monitoring and forecasting of sargassum inundation </a:t>
            </a:r>
            <a:r>
              <a:rPr lang="en-US" sz="1800" dirty="0">
                <a:effectLst/>
                <a:ea typeface="Times New Roman" panose="02020603050405020304" pitchFamily="18" charset="0"/>
              </a:rPr>
              <a:t>as relevant to improving implementation of the SPAW protocol impacted negatively by sargassum inundations</a:t>
            </a:r>
            <a:endParaRPr lang="fr-FR" dirty="0"/>
          </a:p>
        </p:txBody>
      </p:sp>
    </p:spTree>
    <p:extLst>
      <p:ext uri="{BB962C8B-B14F-4D97-AF65-F5344CB8AC3E}">
        <p14:creationId xmlns:p14="http://schemas.microsoft.com/office/powerpoint/2010/main" val="119654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a:latin typeface="Helvetica" pitchFamily="2" charset="0"/>
              </a:rPr>
              <a:t>Relevance to LBS </a:t>
            </a:r>
            <a:r>
              <a:rPr lang="fr-FR" sz="3200" b="1" dirty="0" err="1">
                <a:latin typeface="Helvetica" pitchFamily="2" charset="0"/>
              </a:rPr>
              <a:t>protocol</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pic>
        <p:nvPicPr>
          <p:cNvPr id="8" name="image5.png">
            <a:extLst>
              <a:ext uri="{FF2B5EF4-FFF2-40B4-BE49-F238E27FC236}">
                <a16:creationId xmlns:a16="http://schemas.microsoft.com/office/drawing/2014/main" id="{A0489F30-522C-456C-8173-E46ACBE54D28}"/>
              </a:ext>
            </a:extLst>
          </p:cNvPr>
          <p:cNvPicPr/>
          <p:nvPr/>
        </p:nvPicPr>
        <p:blipFill>
          <a:blip r:embed="rId3"/>
          <a:srcRect/>
          <a:stretch>
            <a:fillRect/>
          </a:stretch>
        </p:blipFill>
        <p:spPr>
          <a:xfrm>
            <a:off x="6937024" y="2411740"/>
            <a:ext cx="3470168" cy="2338515"/>
          </a:xfrm>
          <a:prstGeom prst="rect">
            <a:avLst/>
          </a:prstGeom>
          <a:ln/>
        </p:spPr>
      </p:pic>
      <p:sp>
        <p:nvSpPr>
          <p:cNvPr id="2" name="ZoneTexte 1">
            <a:extLst>
              <a:ext uri="{FF2B5EF4-FFF2-40B4-BE49-F238E27FC236}">
                <a16:creationId xmlns:a16="http://schemas.microsoft.com/office/drawing/2014/main" id="{423B480E-CA95-49E1-831B-CFC667F20CA3}"/>
              </a:ext>
            </a:extLst>
          </p:cNvPr>
          <p:cNvSpPr txBox="1"/>
          <p:nvPr/>
        </p:nvSpPr>
        <p:spPr>
          <a:xfrm>
            <a:off x="1197204" y="4941216"/>
            <a:ext cx="3893269" cy="1231106"/>
          </a:xfrm>
          <a:prstGeom prst="rect">
            <a:avLst/>
          </a:prstGeom>
          <a:noFill/>
        </p:spPr>
        <p:txBody>
          <a:bodyPr wrap="square" rtlCol="0">
            <a:spAutoFit/>
          </a:bodyPr>
          <a:lstStyle/>
          <a:p>
            <a:r>
              <a:rPr lang="en-US" sz="1400" i="1" dirty="0">
                <a:effectLst/>
                <a:ea typeface="Times New Roman" panose="02020603050405020304" pitchFamily="18" charset="0"/>
              </a:rPr>
              <a:t>Does sargassum inundation in your country affect how your country approaches the prevention, reduction, and/or control of pollution from land-based sources and activities?</a:t>
            </a:r>
            <a:endParaRPr lang="fr-FR" sz="1400" dirty="0">
              <a:effectLst/>
              <a:ea typeface="Calibri" panose="020F0502020204030204" pitchFamily="34" charset="0"/>
            </a:endParaRPr>
          </a:p>
          <a:p>
            <a:endParaRPr lang="fr-FR" dirty="0"/>
          </a:p>
        </p:txBody>
      </p:sp>
      <p:sp>
        <p:nvSpPr>
          <p:cNvPr id="10" name="ZoneTexte 9">
            <a:extLst>
              <a:ext uri="{FF2B5EF4-FFF2-40B4-BE49-F238E27FC236}">
                <a16:creationId xmlns:a16="http://schemas.microsoft.com/office/drawing/2014/main" id="{C2FD89B4-122C-4C90-8A97-8B20E94ECB53}"/>
              </a:ext>
            </a:extLst>
          </p:cNvPr>
          <p:cNvSpPr txBox="1"/>
          <p:nvPr/>
        </p:nvSpPr>
        <p:spPr>
          <a:xfrm>
            <a:off x="7101529" y="4923933"/>
            <a:ext cx="3436620" cy="1163460"/>
          </a:xfrm>
          <a:prstGeom prst="rect">
            <a:avLst/>
          </a:prstGeom>
          <a:noFill/>
        </p:spPr>
        <p:txBody>
          <a:bodyPr wrap="square" rtlCol="0">
            <a:spAutoFit/>
          </a:bodyPr>
          <a:lstStyle/>
          <a:p>
            <a:pPr>
              <a:lnSpc>
                <a:spcPct val="107000"/>
              </a:lnSpc>
              <a:spcAft>
                <a:spcPts val="800"/>
              </a:spcAft>
              <a:tabLst>
                <a:tab pos="2038350" algn="l"/>
              </a:tabLst>
            </a:pPr>
            <a:r>
              <a:rPr lang="en-US" sz="1400" i="1" dirty="0">
                <a:effectLst/>
                <a:ea typeface="Times New Roman" panose="02020603050405020304" pitchFamily="18" charset="0"/>
              </a:rPr>
              <a:t>Does your country consider sargassum should be an additional priority pollutant of concern in Annex 1 of LBS protocol? </a:t>
            </a:r>
            <a:endParaRPr lang="fr-FR" sz="1400" dirty="0">
              <a:effectLst/>
              <a:ea typeface="Calibri" panose="020F0502020204030204" pitchFamily="34" charset="0"/>
            </a:endParaRPr>
          </a:p>
          <a:p>
            <a:endParaRPr lang="fr-FR" dirty="0"/>
          </a:p>
        </p:txBody>
      </p:sp>
      <p:pic>
        <p:nvPicPr>
          <p:cNvPr id="11" name="image2.png">
            <a:extLst>
              <a:ext uri="{FF2B5EF4-FFF2-40B4-BE49-F238E27FC236}">
                <a16:creationId xmlns:a16="http://schemas.microsoft.com/office/drawing/2014/main" id="{B8E8E690-446E-4AFE-882B-E389E103653B}"/>
              </a:ext>
            </a:extLst>
          </p:cNvPr>
          <p:cNvPicPr/>
          <p:nvPr/>
        </p:nvPicPr>
        <p:blipFill>
          <a:blip r:embed="rId4"/>
          <a:srcRect/>
          <a:stretch>
            <a:fillRect/>
          </a:stretch>
        </p:blipFill>
        <p:spPr>
          <a:xfrm>
            <a:off x="1323916" y="2411740"/>
            <a:ext cx="3436619" cy="2338515"/>
          </a:xfrm>
          <a:prstGeom prst="rect">
            <a:avLst/>
          </a:prstGeom>
          <a:ln/>
        </p:spPr>
      </p:pic>
      <p:sp>
        <p:nvSpPr>
          <p:cNvPr id="3" name="ZoneTexte 2">
            <a:extLst>
              <a:ext uri="{FF2B5EF4-FFF2-40B4-BE49-F238E27FC236}">
                <a16:creationId xmlns:a16="http://schemas.microsoft.com/office/drawing/2014/main" id="{6BF95138-192D-4D86-A3BF-FC733B324F6D}"/>
              </a:ext>
            </a:extLst>
          </p:cNvPr>
          <p:cNvSpPr txBox="1"/>
          <p:nvPr/>
        </p:nvSpPr>
        <p:spPr>
          <a:xfrm>
            <a:off x="914399" y="1676565"/>
            <a:ext cx="4062953" cy="369332"/>
          </a:xfrm>
          <a:prstGeom prst="rect">
            <a:avLst/>
          </a:prstGeom>
          <a:noFill/>
        </p:spPr>
        <p:txBody>
          <a:bodyPr wrap="square" rtlCol="0">
            <a:spAutoFit/>
          </a:bodyPr>
          <a:lstStyle/>
          <a:p>
            <a:r>
              <a:rPr lang="fr-FR" dirty="0"/>
              <a:t>10/15 LBS </a:t>
            </a:r>
            <a:r>
              <a:rPr lang="fr-FR" dirty="0" err="1"/>
              <a:t>Contracting</a:t>
            </a:r>
            <a:r>
              <a:rPr lang="fr-FR" dirty="0"/>
              <a:t> Parties </a:t>
            </a:r>
            <a:r>
              <a:rPr lang="fr-FR" dirty="0" err="1"/>
              <a:t>responses</a:t>
            </a:r>
            <a:endParaRPr lang="fr-FR" dirty="0"/>
          </a:p>
        </p:txBody>
      </p:sp>
    </p:spTree>
    <p:extLst>
      <p:ext uri="{BB962C8B-B14F-4D97-AF65-F5344CB8AC3E}">
        <p14:creationId xmlns:p14="http://schemas.microsoft.com/office/powerpoint/2010/main" val="3917963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1016000" y="-154782"/>
            <a:ext cx="10515600" cy="1325563"/>
          </a:xfrm>
        </p:spPr>
        <p:txBody>
          <a:bodyPr>
            <a:normAutofit/>
          </a:bodyPr>
          <a:lstStyle/>
          <a:p>
            <a:r>
              <a:rPr lang="en-US" sz="1800" dirty="0">
                <a:effectLst/>
                <a:latin typeface="Times New Roman" panose="02020603050405020304" pitchFamily="18" charset="0"/>
                <a:ea typeface="Times New Roman" panose="02020603050405020304" pitchFamily="18" charset="0"/>
              </a:rPr>
              <a:t>countries’ responses by order of total ranking (highest priority) of components of the LBS Protocol and workstreams of the Secretariat’s Assessment &amp; Management of Environmental Pollution </a:t>
            </a:r>
            <a:r>
              <a:rPr lang="en-US" sz="1800" dirty="0" err="1">
                <a:effectLst/>
                <a:latin typeface="Times New Roman" panose="02020603050405020304" pitchFamily="18" charset="0"/>
                <a:ea typeface="Times New Roman" panose="02020603050405020304" pitchFamily="18" charset="0"/>
              </a:rPr>
              <a:t>Programme</a:t>
            </a:r>
            <a:endParaRPr lang="fr-FR" sz="36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pic>
        <p:nvPicPr>
          <p:cNvPr id="6" name="image1.png">
            <a:extLst>
              <a:ext uri="{FF2B5EF4-FFF2-40B4-BE49-F238E27FC236}">
                <a16:creationId xmlns:a16="http://schemas.microsoft.com/office/drawing/2014/main" id="{7522B0DB-A379-4D35-8C28-FC1F091760A6}"/>
              </a:ext>
            </a:extLst>
          </p:cNvPr>
          <p:cNvPicPr/>
          <p:nvPr/>
        </p:nvPicPr>
        <p:blipFill>
          <a:blip r:embed="rId3"/>
          <a:srcRect/>
          <a:stretch>
            <a:fillRect/>
          </a:stretch>
        </p:blipFill>
        <p:spPr>
          <a:xfrm>
            <a:off x="1495266" y="1272619"/>
            <a:ext cx="8864791" cy="5420411"/>
          </a:xfrm>
          <a:prstGeom prst="rect">
            <a:avLst/>
          </a:prstGeom>
          <a:ln/>
        </p:spPr>
      </p:pic>
    </p:spTree>
    <p:extLst>
      <p:ext uri="{BB962C8B-B14F-4D97-AF65-F5344CB8AC3E}">
        <p14:creationId xmlns:p14="http://schemas.microsoft.com/office/powerpoint/2010/main" val="4131858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a:latin typeface="Helvetica" pitchFamily="2" charset="0"/>
              </a:rPr>
              <a:t>Relevance to Cartagena Convention</a:t>
            </a: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pic>
        <p:nvPicPr>
          <p:cNvPr id="9" name="image12.png">
            <a:extLst>
              <a:ext uri="{FF2B5EF4-FFF2-40B4-BE49-F238E27FC236}">
                <a16:creationId xmlns:a16="http://schemas.microsoft.com/office/drawing/2014/main" id="{CD61E9D9-307B-4B64-BA79-B45740B20B6A}"/>
              </a:ext>
            </a:extLst>
          </p:cNvPr>
          <p:cNvPicPr/>
          <p:nvPr/>
        </p:nvPicPr>
        <p:blipFill>
          <a:blip r:embed="rId3"/>
          <a:srcRect/>
          <a:stretch>
            <a:fillRect/>
          </a:stretch>
        </p:blipFill>
        <p:spPr>
          <a:xfrm>
            <a:off x="6489390" y="1721239"/>
            <a:ext cx="4624203" cy="4776143"/>
          </a:xfrm>
          <a:prstGeom prst="rect">
            <a:avLst/>
          </a:prstGeom>
          <a:ln/>
        </p:spPr>
      </p:pic>
      <p:sp>
        <p:nvSpPr>
          <p:cNvPr id="12" name="ZoneTexte 11">
            <a:extLst>
              <a:ext uri="{FF2B5EF4-FFF2-40B4-BE49-F238E27FC236}">
                <a16:creationId xmlns:a16="http://schemas.microsoft.com/office/drawing/2014/main" id="{B957B430-0F56-4B2F-991C-2EBDB94AEE9C}"/>
              </a:ext>
            </a:extLst>
          </p:cNvPr>
          <p:cNvSpPr txBox="1"/>
          <p:nvPr/>
        </p:nvSpPr>
        <p:spPr>
          <a:xfrm>
            <a:off x="549718" y="2558150"/>
            <a:ext cx="5939672" cy="2674386"/>
          </a:xfrm>
          <a:prstGeom prst="rect">
            <a:avLst/>
          </a:prstGeom>
          <a:noFill/>
        </p:spPr>
        <p:txBody>
          <a:bodyPr wrap="square" rtlCol="0">
            <a:spAutoFit/>
          </a:bodyPr>
          <a:lstStyle/>
          <a:p>
            <a:pPr lvl="0">
              <a:lnSpc>
                <a:spcPct val="107000"/>
              </a:lnSpc>
              <a:spcAft>
                <a:spcPts val="800"/>
              </a:spcAft>
            </a:pPr>
            <a:endParaRPr lang="fr-FR" sz="1600" dirty="0">
              <a:solidFill>
                <a:srgbClr val="002060"/>
              </a:solidFill>
              <a:latin typeface="Times New Roman" panose="02020603050405020304" pitchFamily="18" charset="0"/>
            </a:endParaRPr>
          </a:p>
          <a:p>
            <a:r>
              <a:rPr lang="fr-FR" dirty="0">
                <a:latin typeface="Calibri "/>
              </a:rPr>
              <a:t>1-</a:t>
            </a:r>
            <a:r>
              <a:rPr lang="en-US" dirty="0">
                <a:latin typeface="Calibri "/>
              </a:rPr>
              <a:t>Implementation of specially protected areas</a:t>
            </a:r>
          </a:p>
          <a:p>
            <a:endParaRPr lang="en-US" dirty="0">
              <a:latin typeface="Calibri "/>
            </a:endParaRPr>
          </a:p>
          <a:p>
            <a:r>
              <a:rPr lang="fr-FR" dirty="0">
                <a:latin typeface="Calibri "/>
              </a:rPr>
              <a:t>2-</a:t>
            </a:r>
            <a:r>
              <a:rPr lang="en-US" dirty="0">
                <a:latin typeface="Calibri "/>
              </a:rPr>
              <a:t>Scientific and technical collaboration</a:t>
            </a:r>
            <a:endParaRPr lang="fr-FR" dirty="0">
              <a:latin typeface="Calibri "/>
            </a:endParaRPr>
          </a:p>
          <a:p>
            <a:endParaRPr lang="fr-FR" dirty="0">
              <a:latin typeface="Calibri "/>
            </a:endParaRPr>
          </a:p>
          <a:p>
            <a:r>
              <a:rPr lang="fr-FR" dirty="0">
                <a:latin typeface="Calibri "/>
              </a:rPr>
              <a:t>3-</a:t>
            </a:r>
            <a:r>
              <a:rPr lang="en-US" dirty="0">
                <a:latin typeface="Calibri "/>
              </a:rPr>
              <a:t>Environmental impact assessment</a:t>
            </a:r>
          </a:p>
          <a:p>
            <a:endParaRPr lang="en-US" dirty="0">
              <a:latin typeface="Calibri "/>
            </a:endParaRPr>
          </a:p>
          <a:p>
            <a:r>
              <a:rPr lang="en-US" dirty="0">
                <a:latin typeface="Calibri "/>
              </a:rPr>
              <a:t>4-Pollution from land-based sources</a:t>
            </a:r>
            <a:endParaRPr lang="fr-GP" dirty="0">
              <a:effectLst/>
              <a:latin typeface="Calibri "/>
              <a:ea typeface="Calibri" panose="020F0502020204030204" pitchFamily="34" charset="0"/>
            </a:endParaRPr>
          </a:p>
          <a:p>
            <a:endParaRPr lang="en-US" dirty="0"/>
          </a:p>
        </p:txBody>
      </p:sp>
    </p:spTree>
    <p:extLst>
      <p:ext uri="{BB962C8B-B14F-4D97-AF65-F5344CB8AC3E}">
        <p14:creationId xmlns:p14="http://schemas.microsoft.com/office/powerpoint/2010/main" val="41438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8FC249-4C06-B791-40C6-857CBF068EC2}"/>
              </a:ext>
            </a:extLst>
          </p:cNvPr>
          <p:cNvPicPr>
            <a:picLocks noChangeAspect="1"/>
          </p:cNvPicPr>
          <p:nvPr/>
        </p:nvPicPr>
        <p:blipFill>
          <a:blip r:embed="rId2"/>
          <a:stretch>
            <a:fillRect/>
          </a:stretch>
        </p:blipFill>
        <p:spPr>
          <a:xfrm>
            <a:off x="0" y="25901"/>
            <a:ext cx="4741333" cy="6858000"/>
          </a:xfrm>
          <a:prstGeom prst="rect">
            <a:avLst/>
          </a:prstGeom>
        </p:spPr>
      </p:pic>
      <p:sp>
        <p:nvSpPr>
          <p:cNvPr id="7" name="Titre 1">
            <a:extLst>
              <a:ext uri="{FF2B5EF4-FFF2-40B4-BE49-F238E27FC236}">
                <a16:creationId xmlns:a16="http://schemas.microsoft.com/office/drawing/2014/main" id="{74358764-78CE-400B-ADD8-B35A9BBEFC2A}"/>
              </a:ext>
            </a:extLst>
          </p:cNvPr>
          <p:cNvSpPr>
            <a:spLocks noGrp="1"/>
          </p:cNvSpPr>
          <p:nvPr>
            <p:ph type="title"/>
          </p:nvPr>
        </p:nvSpPr>
        <p:spPr>
          <a:xfrm>
            <a:off x="1567534" y="313443"/>
            <a:ext cx="3876533" cy="1919842"/>
          </a:xfrm>
        </p:spPr>
        <p:txBody>
          <a:bodyPr>
            <a:normAutofit fontScale="90000"/>
          </a:bodyPr>
          <a:lstStyle/>
          <a:p>
            <a:pPr algn="ctr">
              <a:lnSpc>
                <a:spcPct val="150000"/>
              </a:lnSpc>
            </a:pPr>
            <a:r>
              <a:rPr lang="fr-FR" b="1" dirty="0" err="1">
                <a:latin typeface="Helvetica" panose="020B0604020202020204" pitchFamily="34" charset="0"/>
                <a:cs typeface="Helvetica" panose="020B0604020202020204" pitchFamily="34" charset="0"/>
              </a:rPr>
              <a:t>Task</a:t>
            </a:r>
            <a:r>
              <a:rPr lang="fr-FR" b="1" dirty="0">
                <a:latin typeface="Helvetica" panose="020B0604020202020204" pitchFamily="34" charset="0"/>
                <a:cs typeface="Helvetica" panose="020B0604020202020204" pitchFamily="34" charset="0"/>
              </a:rPr>
              <a:t> 2</a:t>
            </a:r>
            <a:br>
              <a:rPr lang="fr-FR" b="1" dirty="0">
                <a:latin typeface="Helvetica" panose="020B0604020202020204" pitchFamily="34" charset="0"/>
                <a:cs typeface="Helvetica" panose="020B0604020202020204" pitchFamily="34" charset="0"/>
              </a:rPr>
            </a:br>
            <a:endParaRPr lang="fr-FR" b="1" dirty="0">
              <a:latin typeface="Helvetica" panose="020B0604020202020204" pitchFamily="34" charset="0"/>
              <a:cs typeface="Helvetica" panose="020B0604020202020204" pitchFamily="34" charset="0"/>
            </a:endParaRPr>
          </a:p>
        </p:txBody>
      </p:sp>
      <p:pic>
        <p:nvPicPr>
          <p:cNvPr id="8" name="Image 7">
            <a:extLst>
              <a:ext uri="{FF2B5EF4-FFF2-40B4-BE49-F238E27FC236}">
                <a16:creationId xmlns:a16="http://schemas.microsoft.com/office/drawing/2014/main" id="{5FBF4976-66FA-41B3-8539-9155A81625D5}"/>
              </a:ext>
            </a:extLst>
          </p:cNvPr>
          <p:cNvPicPr>
            <a:picLocks noChangeAspect="1"/>
          </p:cNvPicPr>
          <p:nvPr/>
        </p:nvPicPr>
        <p:blipFill>
          <a:blip r:embed="rId3"/>
          <a:stretch>
            <a:fillRect/>
          </a:stretch>
        </p:blipFill>
        <p:spPr>
          <a:xfrm>
            <a:off x="394157" y="1785571"/>
            <a:ext cx="1910263" cy="5089863"/>
          </a:xfrm>
          <a:prstGeom prst="rect">
            <a:avLst/>
          </a:prstGeom>
        </p:spPr>
      </p:pic>
      <p:pic>
        <p:nvPicPr>
          <p:cNvPr id="6" name="Image 5">
            <a:extLst>
              <a:ext uri="{FF2B5EF4-FFF2-40B4-BE49-F238E27FC236}">
                <a16:creationId xmlns:a16="http://schemas.microsoft.com/office/drawing/2014/main" id="{677635CA-F474-42F6-8369-6A166D16E38D}"/>
              </a:ext>
            </a:extLst>
          </p:cNvPr>
          <p:cNvPicPr>
            <a:picLocks noChangeAspect="1"/>
          </p:cNvPicPr>
          <p:nvPr/>
        </p:nvPicPr>
        <p:blipFill>
          <a:blip r:embed="rId4"/>
          <a:stretch>
            <a:fillRect/>
          </a:stretch>
        </p:blipFill>
        <p:spPr>
          <a:xfrm>
            <a:off x="9994741" y="3626709"/>
            <a:ext cx="2087192" cy="3129261"/>
          </a:xfrm>
          <a:prstGeom prst="rect">
            <a:avLst/>
          </a:prstGeom>
        </p:spPr>
      </p:pic>
      <p:sp>
        <p:nvSpPr>
          <p:cNvPr id="9" name="Titre 1">
            <a:extLst>
              <a:ext uri="{FF2B5EF4-FFF2-40B4-BE49-F238E27FC236}">
                <a16:creationId xmlns:a16="http://schemas.microsoft.com/office/drawing/2014/main" id="{BFFB5902-C876-42B5-B4D2-B0F0288A03A1}"/>
              </a:ext>
            </a:extLst>
          </p:cNvPr>
          <p:cNvSpPr txBox="1">
            <a:spLocks/>
          </p:cNvSpPr>
          <p:nvPr/>
        </p:nvSpPr>
        <p:spPr>
          <a:xfrm>
            <a:off x="5232400" y="1002574"/>
            <a:ext cx="6565443" cy="1919842"/>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fr-FR" sz="9600" b="1" dirty="0">
                <a:effectLst/>
                <a:latin typeface="Times New Roman" panose="02020603050405020304" pitchFamily="18" charset="0"/>
                <a:ea typeface="Calibri" panose="020F0502020204030204" pitchFamily="34" charset="0"/>
                <a:cs typeface="Times New Roman" panose="02020603050405020304" pitchFamily="18" charset="0"/>
              </a:rPr>
              <a:t>Action plan</a:t>
            </a:r>
            <a:endParaRPr lang="fr-FR" sz="9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br>
              <a:rPr lang="fr-FR" b="1" dirty="0">
                <a:latin typeface="Helvetica" panose="020B0604020202020204" pitchFamily="34" charset="0"/>
                <a:cs typeface="Helvetica" panose="020B0604020202020204" pitchFamily="34" charset="0"/>
              </a:rPr>
            </a:br>
            <a:endParaRPr lang="fr-FR"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8479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369BDB6-8CF9-AC1C-C3B8-17A18D7A1AEA}"/>
              </a:ext>
            </a:extLst>
          </p:cNvPr>
          <p:cNvSpPr>
            <a:spLocks noGrp="1"/>
          </p:cNvSpPr>
          <p:nvPr>
            <p:ph type="body" idx="1"/>
          </p:nvPr>
        </p:nvSpPr>
        <p:spPr>
          <a:xfrm>
            <a:off x="1133508" y="2432114"/>
            <a:ext cx="9745024" cy="3855499"/>
          </a:xfrm>
        </p:spPr>
        <p:txBody>
          <a:bodyPr>
            <a:normAutofit/>
          </a:bodyPr>
          <a:lstStyle/>
          <a:p>
            <a:pPr marL="660400" marR="141605" indent="-228600" algn="just">
              <a:lnSpc>
                <a:spcPct val="150000"/>
              </a:lnSpc>
              <a:spcBef>
                <a:spcPts val="1405"/>
              </a:spcBef>
              <a:spcAft>
                <a:spcPts val="0"/>
              </a:spcAft>
            </a:pPr>
            <a:r>
              <a:rPr lang="en-US" dirty="0">
                <a:solidFill>
                  <a:schemeClr val="tx1"/>
                </a:solidFill>
                <a:effectLst/>
                <a:latin typeface="Calibri" panose="020F0502020204030204" pitchFamily="34" charset="0"/>
                <a:ea typeface="Calibri" panose="020F0502020204030204" pitchFamily="34" charset="0"/>
              </a:rPr>
              <a:t>‒</a:t>
            </a:r>
            <a:r>
              <a:rPr lang="en-US" spc="20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Taking into account the findings of the survey and consultations, as well as any consultations</a:t>
            </a:r>
            <a:r>
              <a:rPr lang="en-US" spc="-7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with</a:t>
            </a:r>
            <a:r>
              <a:rPr lang="en-US" spc="-7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additional</a:t>
            </a:r>
            <a:r>
              <a:rPr lang="en-US" spc="-65"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experts</a:t>
            </a:r>
            <a:r>
              <a:rPr lang="en-US" spc="-7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as</a:t>
            </a:r>
            <a:r>
              <a:rPr lang="en-US" spc="-65"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appropriate,</a:t>
            </a:r>
            <a:r>
              <a:rPr lang="en-US" spc="-70"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update</a:t>
            </a:r>
            <a:r>
              <a:rPr lang="en-US" b="1" spc="-65"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and</a:t>
            </a:r>
            <a:r>
              <a:rPr lang="en-US" b="1" spc="-70"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prioritize</a:t>
            </a:r>
            <a:r>
              <a:rPr lang="en-US" b="1" spc="-70"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the</a:t>
            </a:r>
            <a:r>
              <a:rPr lang="en-US" b="1" spc="-65"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proposed action plan of the </a:t>
            </a:r>
            <a:r>
              <a:rPr lang="en-US" dirty="0">
                <a:solidFill>
                  <a:schemeClr val="tx1"/>
                </a:solidFill>
                <a:effectLst/>
                <a:latin typeface="Calibri" panose="020F0502020204030204" pitchFamily="34" charset="0"/>
                <a:ea typeface="Calibri" panose="020F0502020204030204" pitchFamily="34" charset="0"/>
              </a:rPr>
              <a:t>Sargassum Working Group in UNEP(DEPI)/CAR WG.42/7 for consideration by SPAW STAC11 and COP 13.</a:t>
            </a:r>
          </a:p>
          <a:p>
            <a:pPr marL="660400" marR="141605" indent="-228600" algn="just">
              <a:spcBef>
                <a:spcPts val="1405"/>
              </a:spcBef>
              <a:spcAft>
                <a:spcPts val="0"/>
              </a:spcAft>
            </a:pPr>
            <a:endParaRPr lang="en-US" dirty="0">
              <a:solidFill>
                <a:schemeClr val="tx1"/>
              </a:solidFill>
              <a:effectLst/>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en-US" dirty="0">
              <a:solidFill>
                <a:schemeClr val="tx1"/>
              </a:solidFill>
              <a:effectLst/>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fr-FR" dirty="0">
              <a:solidFill>
                <a:schemeClr val="tx1"/>
              </a:solidFill>
              <a:effectLst/>
              <a:latin typeface="Calibri" panose="020F0502020204030204" pitchFamily="34" charset="0"/>
              <a:ea typeface="Calibri" panose="020F0502020204030204" pitchFamily="34" charset="0"/>
            </a:endParaRPr>
          </a:p>
          <a:p>
            <a:endParaRPr lang="fr-FR" sz="2000" dirty="0">
              <a:solidFill>
                <a:srgbClr val="96160F"/>
              </a:solidFill>
              <a:latin typeface="Helvetica" pitchFamily="2" charset="0"/>
            </a:endParaRPr>
          </a:p>
        </p:txBody>
      </p:sp>
      <p:pic>
        <p:nvPicPr>
          <p:cNvPr id="7" name="Image 6">
            <a:extLst>
              <a:ext uri="{FF2B5EF4-FFF2-40B4-BE49-F238E27FC236}">
                <a16:creationId xmlns:a16="http://schemas.microsoft.com/office/drawing/2014/main" id="{584F8D78-D4EC-CA33-7879-B935FA10B22F}"/>
              </a:ext>
            </a:extLst>
          </p:cNvPr>
          <p:cNvPicPr>
            <a:picLocks noChangeAspect="1"/>
          </p:cNvPicPr>
          <p:nvPr/>
        </p:nvPicPr>
        <p:blipFill>
          <a:blip r:embed="rId2"/>
          <a:stretch>
            <a:fillRect/>
          </a:stretch>
        </p:blipFill>
        <p:spPr>
          <a:xfrm>
            <a:off x="11307052" y="4953663"/>
            <a:ext cx="714711" cy="1904336"/>
          </a:xfrm>
          <a:prstGeom prst="rect">
            <a:avLst/>
          </a:prstGeom>
        </p:spPr>
      </p:pic>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9788" y="365125"/>
            <a:ext cx="10515600" cy="1325563"/>
          </a:xfrm>
        </p:spPr>
        <p:txBody>
          <a:bodyPr>
            <a:normAutofit/>
          </a:bodyPr>
          <a:lstStyle/>
          <a:p>
            <a:r>
              <a:rPr lang="fr-FR" sz="3200" b="1" dirty="0" err="1">
                <a:latin typeface="Helvetica" pitchFamily="2" charset="0"/>
              </a:rPr>
              <a:t>Working</a:t>
            </a:r>
            <a:r>
              <a:rPr lang="fr-FR" sz="3200" b="1" dirty="0">
                <a:latin typeface="Helvetica" pitchFamily="2" charset="0"/>
              </a:rPr>
              <a:t> </a:t>
            </a:r>
            <a:r>
              <a:rPr lang="fr-FR" sz="3200" b="1" dirty="0" err="1">
                <a:latin typeface="Helvetica" pitchFamily="2" charset="0"/>
              </a:rPr>
              <a:t>method</a:t>
            </a:r>
            <a:r>
              <a:rPr lang="fr-FR" sz="3200" b="1" dirty="0">
                <a:latin typeface="Helvetica" pitchFamily="2" charset="0"/>
              </a:rPr>
              <a:t> </a:t>
            </a:r>
            <a:r>
              <a:rPr lang="fr-FR" sz="3200" b="1" dirty="0" err="1">
                <a:latin typeface="Helvetica" pitchFamily="2" charset="0"/>
              </a:rPr>
              <a:t>Task</a:t>
            </a:r>
            <a:r>
              <a:rPr lang="fr-FR" sz="3200" b="1" dirty="0">
                <a:latin typeface="Helvetica" pitchFamily="2" charset="0"/>
              </a:rPr>
              <a:t> 2</a:t>
            </a: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3"/>
          <a:stretch>
            <a:fillRect/>
          </a:stretch>
        </p:blipFill>
        <p:spPr>
          <a:xfrm>
            <a:off x="0" y="0"/>
            <a:ext cx="1016000" cy="1016000"/>
          </a:xfrm>
          <a:prstGeom prst="rect">
            <a:avLst/>
          </a:prstGeom>
        </p:spPr>
      </p:pic>
    </p:spTree>
    <p:extLst>
      <p:ext uri="{BB962C8B-B14F-4D97-AF65-F5344CB8AC3E}">
        <p14:creationId xmlns:p14="http://schemas.microsoft.com/office/powerpoint/2010/main" val="252974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369BDB6-8CF9-AC1C-C3B8-17A18D7A1AEA}"/>
              </a:ext>
            </a:extLst>
          </p:cNvPr>
          <p:cNvSpPr>
            <a:spLocks noGrp="1"/>
          </p:cNvSpPr>
          <p:nvPr>
            <p:ph type="body" idx="1"/>
          </p:nvPr>
        </p:nvSpPr>
        <p:spPr>
          <a:xfrm>
            <a:off x="4647500" y="2055813"/>
            <a:ext cx="6853805" cy="3855499"/>
          </a:xfrm>
        </p:spPr>
        <p:txBody>
          <a:bodyPr>
            <a:normAutofit/>
          </a:bodyPr>
          <a:lstStyle/>
          <a:p>
            <a:pPr marL="342900" lvl="0" indent="-342900">
              <a:tabLst>
                <a:tab pos="457200" algn="l"/>
              </a:tabLst>
            </a:pPr>
            <a:r>
              <a:rPr lang="en-US" sz="1800" b="1" dirty="0">
                <a:solidFill>
                  <a:schemeClr val="tx1"/>
                </a:solidFill>
                <a:effectLst/>
                <a:ea typeface="Palatino Linotype" panose="02040502050505030304" pitchFamily="18" charset="0"/>
                <a:cs typeface="Palatino Linotype" panose="02040502050505030304" pitchFamily="18" charset="0"/>
              </a:rPr>
              <a:t>Goal</a:t>
            </a:r>
            <a:r>
              <a:rPr lang="en-US" sz="1800" dirty="0">
                <a:solidFill>
                  <a:schemeClr val="tx1"/>
                </a:solidFill>
                <a:effectLst/>
                <a:ea typeface="Palatino Linotype" panose="02040502050505030304" pitchFamily="18" charset="0"/>
                <a:cs typeface="Palatino Linotype" panose="02040502050505030304" pitchFamily="18" charset="0"/>
              </a:rPr>
              <a:t>: </a:t>
            </a:r>
            <a:r>
              <a:rPr lang="en-029" sz="1800" b="1" dirty="0">
                <a:solidFill>
                  <a:schemeClr val="tx1"/>
                </a:solidFill>
                <a:effectLst/>
                <a:ea typeface="Times New Roman" panose="02020603050405020304" pitchFamily="18" charset="0"/>
              </a:rPr>
              <a:t>Improve regional cooperation and capacity to effectively manage sargassum proliferation and coastal accumulation in the Cartagena convention marine and coastal ecosystems.</a:t>
            </a:r>
          </a:p>
          <a:p>
            <a:pPr marL="342900" lvl="0" indent="-342900">
              <a:tabLst>
                <a:tab pos="457200" algn="l"/>
              </a:tabLst>
            </a:pPr>
            <a:endParaRPr lang="en-029" sz="1800" dirty="0">
              <a:solidFill>
                <a:schemeClr val="tx1"/>
              </a:solidFill>
              <a:ea typeface="Palatino Linotype" panose="02040502050505030304" pitchFamily="18" charset="0"/>
              <a:cs typeface="Palatino Linotype" panose="02040502050505030304" pitchFamily="18" charset="0"/>
            </a:endParaRPr>
          </a:p>
          <a:p>
            <a:pPr marL="342900" lvl="0" indent="-342900">
              <a:tabLst>
                <a:tab pos="457200" algn="l"/>
              </a:tabLst>
            </a:pPr>
            <a:endParaRPr lang="en-029" sz="1800" dirty="0">
              <a:solidFill>
                <a:schemeClr val="tx1"/>
              </a:solidFill>
              <a:ea typeface="Palatino Linotype" panose="02040502050505030304" pitchFamily="18" charset="0"/>
              <a:cs typeface="Palatino Linotype" panose="02040502050505030304" pitchFamily="18" charset="0"/>
            </a:endParaRPr>
          </a:p>
          <a:p>
            <a:pPr marL="342900" indent="-342900">
              <a:spcAft>
                <a:spcPts val="600"/>
              </a:spcAft>
              <a:tabLst>
                <a:tab pos="457200" algn="l"/>
              </a:tabLst>
            </a:pPr>
            <a:r>
              <a:rPr lang="en-029" sz="1800" dirty="0">
                <a:solidFill>
                  <a:schemeClr val="tx1"/>
                </a:solidFill>
              </a:rPr>
              <a:t>This action plan applies to the Contracting Parties of the SPAW </a:t>
            </a:r>
            <a:r>
              <a:rPr lang="en-029" sz="1800" dirty="0" err="1">
                <a:solidFill>
                  <a:schemeClr val="tx1"/>
                </a:solidFill>
              </a:rPr>
              <a:t>Protocol.The</a:t>
            </a:r>
            <a:r>
              <a:rPr lang="en-029" sz="1800" dirty="0">
                <a:solidFill>
                  <a:schemeClr val="tx1"/>
                </a:solidFill>
              </a:rPr>
              <a:t> Sargassum working group recommends this action plan to be presented at the next LBS STAC and COP and Cartagena IGM.</a:t>
            </a:r>
            <a:endParaRPr lang="fr-FR" sz="1800" dirty="0">
              <a:solidFill>
                <a:schemeClr val="tx1"/>
              </a:solidFill>
            </a:endParaRPr>
          </a:p>
          <a:p>
            <a:pPr marL="342900" indent="-342900">
              <a:spcAft>
                <a:spcPts val="600"/>
              </a:spcAft>
              <a:tabLst>
                <a:tab pos="457200" algn="l"/>
              </a:tabLst>
            </a:pPr>
            <a:r>
              <a:rPr lang="en-029" sz="1800" dirty="0">
                <a:solidFill>
                  <a:schemeClr val="tx1"/>
                </a:solidFill>
                <a:ea typeface="Times New Roman" panose="02020603050405020304" pitchFamily="18" charset="0"/>
              </a:rPr>
              <a:t>G</a:t>
            </a:r>
            <a:r>
              <a:rPr lang="en-029" sz="1800" dirty="0">
                <a:solidFill>
                  <a:schemeClr val="tx1"/>
                </a:solidFill>
                <a:effectLst/>
                <a:ea typeface="Times New Roman" panose="02020603050405020304" pitchFamily="18" charset="0"/>
              </a:rPr>
              <a:t>uided by the Survey Results with inputs from the Sargassum working groups and the mandate from the SPAW STAC with the participation from LBS open-ended working group members.</a:t>
            </a:r>
            <a:endParaRPr lang="en-US" sz="1800" dirty="0">
              <a:solidFill>
                <a:schemeClr val="tx1"/>
              </a:solidFill>
              <a:ea typeface="Calibri" panose="020F0502020204030204" pitchFamily="34" charset="0"/>
            </a:endParaRPr>
          </a:p>
          <a:p>
            <a:pPr marL="660400" marR="141605" indent="-228600" algn="just">
              <a:spcBef>
                <a:spcPts val="1405"/>
              </a:spcBef>
              <a:spcAft>
                <a:spcPts val="0"/>
              </a:spcAft>
            </a:pPr>
            <a:endParaRPr lang="en-US" dirty="0">
              <a:solidFill>
                <a:schemeClr val="tx1"/>
              </a:solidFill>
              <a:effectLst/>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fr-FR" dirty="0">
              <a:solidFill>
                <a:schemeClr val="tx1"/>
              </a:solidFill>
              <a:effectLst/>
              <a:latin typeface="Calibri" panose="020F0502020204030204" pitchFamily="34" charset="0"/>
              <a:ea typeface="Calibri" panose="020F0502020204030204" pitchFamily="34" charset="0"/>
            </a:endParaRPr>
          </a:p>
          <a:p>
            <a:endParaRPr lang="fr-FR" sz="2000" dirty="0">
              <a:solidFill>
                <a:schemeClr val="tx1"/>
              </a:solidFill>
              <a:latin typeface="Helvetica" pitchFamily="2" charset="0"/>
            </a:endParaRPr>
          </a:p>
        </p:txBody>
      </p:sp>
      <p:pic>
        <p:nvPicPr>
          <p:cNvPr id="7" name="Image 6">
            <a:extLst>
              <a:ext uri="{FF2B5EF4-FFF2-40B4-BE49-F238E27FC236}">
                <a16:creationId xmlns:a16="http://schemas.microsoft.com/office/drawing/2014/main" id="{584F8D78-D4EC-CA33-7879-B935FA10B22F}"/>
              </a:ext>
            </a:extLst>
          </p:cNvPr>
          <p:cNvPicPr>
            <a:picLocks noChangeAspect="1"/>
          </p:cNvPicPr>
          <p:nvPr/>
        </p:nvPicPr>
        <p:blipFill>
          <a:blip r:embed="rId2"/>
          <a:stretch>
            <a:fillRect/>
          </a:stretch>
        </p:blipFill>
        <p:spPr>
          <a:xfrm>
            <a:off x="11307052" y="4953663"/>
            <a:ext cx="714711" cy="1904336"/>
          </a:xfrm>
          <a:prstGeom prst="rect">
            <a:avLst/>
          </a:prstGeom>
        </p:spPr>
      </p:pic>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353218"/>
            <a:ext cx="10515600" cy="1325563"/>
          </a:xfrm>
        </p:spPr>
        <p:txBody>
          <a:bodyPr>
            <a:normAutofit/>
          </a:bodyPr>
          <a:lstStyle/>
          <a:p>
            <a:r>
              <a:rPr lang="fr-FR" sz="3200" b="1" dirty="0" err="1">
                <a:latin typeface="Helvetica" pitchFamily="2" charset="0"/>
              </a:rPr>
              <a:t>Task</a:t>
            </a:r>
            <a:r>
              <a:rPr lang="fr-FR" sz="3200" b="1" dirty="0">
                <a:latin typeface="Helvetica" pitchFamily="2" charset="0"/>
              </a:rPr>
              <a:t> 2: Action Plan</a:t>
            </a: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3"/>
          <a:stretch>
            <a:fillRect/>
          </a:stretch>
        </p:blipFill>
        <p:spPr>
          <a:xfrm>
            <a:off x="0" y="0"/>
            <a:ext cx="1016000" cy="1016000"/>
          </a:xfrm>
          <a:prstGeom prst="rect">
            <a:avLst/>
          </a:prstGeom>
        </p:spPr>
      </p:pic>
      <p:pic>
        <p:nvPicPr>
          <p:cNvPr id="6" name="Image 5">
            <a:extLst>
              <a:ext uri="{FF2B5EF4-FFF2-40B4-BE49-F238E27FC236}">
                <a16:creationId xmlns:a16="http://schemas.microsoft.com/office/drawing/2014/main" id="{0A267B2C-81F4-4842-8AA7-1EFCF7F83124}"/>
              </a:ext>
            </a:extLst>
          </p:cNvPr>
          <p:cNvPicPr>
            <a:picLocks noChangeAspect="1"/>
          </p:cNvPicPr>
          <p:nvPr/>
        </p:nvPicPr>
        <p:blipFill>
          <a:blip r:embed="rId4"/>
          <a:stretch>
            <a:fillRect/>
          </a:stretch>
        </p:blipFill>
        <p:spPr>
          <a:xfrm>
            <a:off x="1016000" y="1963025"/>
            <a:ext cx="3472174" cy="4440273"/>
          </a:xfrm>
          <a:prstGeom prst="rect">
            <a:avLst/>
          </a:prstGeom>
        </p:spPr>
      </p:pic>
    </p:spTree>
    <p:extLst>
      <p:ext uri="{BB962C8B-B14F-4D97-AF65-F5344CB8AC3E}">
        <p14:creationId xmlns:p14="http://schemas.microsoft.com/office/powerpoint/2010/main" val="2642654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280F34-A586-3B17-BB85-2CCF0971BA14}"/>
              </a:ext>
            </a:extLst>
          </p:cNvPr>
          <p:cNvSpPr>
            <a:spLocks noGrp="1"/>
          </p:cNvSpPr>
          <p:nvPr>
            <p:ph type="title"/>
          </p:nvPr>
        </p:nvSpPr>
        <p:spPr>
          <a:xfrm>
            <a:off x="935203" y="834252"/>
            <a:ext cx="10515600" cy="1325563"/>
          </a:xfrm>
        </p:spPr>
        <p:txBody>
          <a:bodyPr>
            <a:normAutofit/>
          </a:bodyPr>
          <a:lstStyle/>
          <a:p>
            <a:r>
              <a:rPr lang="fr-FR" sz="3600" b="1" dirty="0">
                <a:latin typeface="Helvetica" pitchFamily="2" charset="0"/>
              </a:rPr>
              <a:t>WG </a:t>
            </a:r>
            <a:r>
              <a:rPr lang="fr-FR" sz="3600" b="1" dirty="0" err="1">
                <a:latin typeface="Helvetica" pitchFamily="2" charset="0"/>
              </a:rPr>
              <a:t>Sargassum</a:t>
            </a:r>
            <a:r>
              <a:rPr lang="fr-FR" sz="3600" b="1" dirty="0">
                <a:latin typeface="Helvetica" pitchFamily="2" charset="0"/>
              </a:rPr>
              <a:t> </a:t>
            </a:r>
            <a:br>
              <a:rPr lang="fr-FR" sz="3600" b="1" dirty="0">
                <a:latin typeface="Helvetica" pitchFamily="2" charset="0"/>
              </a:rPr>
            </a:br>
            <a:r>
              <a:rPr lang="fr-FR" sz="3600" b="1" dirty="0" err="1">
                <a:latin typeface="Helvetica" pitchFamily="2" charset="0"/>
              </a:rPr>
              <a:t>members</a:t>
            </a:r>
            <a:endParaRPr lang="fr-FR" sz="3600" b="1" dirty="0">
              <a:latin typeface="Helvetica" pitchFamily="2" charset="0"/>
            </a:endParaRPr>
          </a:p>
        </p:txBody>
      </p:sp>
      <p:pic>
        <p:nvPicPr>
          <p:cNvPr id="9" name="Image 8">
            <a:extLst>
              <a:ext uri="{FF2B5EF4-FFF2-40B4-BE49-F238E27FC236}">
                <a16:creationId xmlns:a16="http://schemas.microsoft.com/office/drawing/2014/main" id="{DC5061BF-036E-D965-731E-746F4530684D}"/>
              </a:ext>
            </a:extLst>
          </p:cNvPr>
          <p:cNvPicPr>
            <a:picLocks noChangeAspect="1"/>
          </p:cNvPicPr>
          <p:nvPr/>
        </p:nvPicPr>
        <p:blipFill>
          <a:blip r:embed="rId3"/>
          <a:stretch>
            <a:fillRect/>
          </a:stretch>
        </p:blipFill>
        <p:spPr>
          <a:xfrm>
            <a:off x="11098254" y="639969"/>
            <a:ext cx="1117600" cy="6337300"/>
          </a:xfrm>
          <a:prstGeom prst="rect">
            <a:avLst/>
          </a:prstGeom>
        </p:spPr>
      </p:pic>
      <p:pic>
        <p:nvPicPr>
          <p:cNvPr id="11" name="Image 10">
            <a:extLst>
              <a:ext uri="{FF2B5EF4-FFF2-40B4-BE49-F238E27FC236}">
                <a16:creationId xmlns:a16="http://schemas.microsoft.com/office/drawing/2014/main" id="{272E249B-E4FD-77D5-B810-A9160F2F93EC}"/>
              </a:ext>
            </a:extLst>
          </p:cNvPr>
          <p:cNvPicPr>
            <a:picLocks noChangeAspect="1"/>
          </p:cNvPicPr>
          <p:nvPr/>
        </p:nvPicPr>
        <p:blipFill>
          <a:blip r:embed="rId4"/>
          <a:stretch>
            <a:fillRect/>
          </a:stretch>
        </p:blipFill>
        <p:spPr>
          <a:xfrm>
            <a:off x="0" y="0"/>
            <a:ext cx="1016000" cy="1016000"/>
          </a:xfrm>
          <a:prstGeom prst="rect">
            <a:avLst/>
          </a:prstGeom>
        </p:spPr>
      </p:pic>
      <p:pic>
        <p:nvPicPr>
          <p:cNvPr id="3" name="Image 2">
            <a:extLst>
              <a:ext uri="{FF2B5EF4-FFF2-40B4-BE49-F238E27FC236}">
                <a16:creationId xmlns:a16="http://schemas.microsoft.com/office/drawing/2014/main" id="{A33898CB-DBDC-421F-9CE6-545A0C1E789B}"/>
              </a:ext>
            </a:extLst>
          </p:cNvPr>
          <p:cNvPicPr>
            <a:picLocks noChangeAspect="1"/>
          </p:cNvPicPr>
          <p:nvPr/>
        </p:nvPicPr>
        <p:blipFill>
          <a:blip r:embed="rId5"/>
          <a:stretch>
            <a:fillRect/>
          </a:stretch>
        </p:blipFill>
        <p:spPr>
          <a:xfrm>
            <a:off x="5162020" y="19050"/>
            <a:ext cx="4086225" cy="6819900"/>
          </a:xfrm>
          <a:prstGeom prst="rect">
            <a:avLst/>
          </a:prstGeom>
        </p:spPr>
      </p:pic>
    </p:spTree>
    <p:extLst>
      <p:ext uri="{BB962C8B-B14F-4D97-AF65-F5344CB8AC3E}">
        <p14:creationId xmlns:p14="http://schemas.microsoft.com/office/powerpoint/2010/main" val="422277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84F8D78-D4EC-CA33-7879-B935FA10B22F}"/>
              </a:ext>
            </a:extLst>
          </p:cNvPr>
          <p:cNvPicPr>
            <a:picLocks noChangeAspect="1"/>
          </p:cNvPicPr>
          <p:nvPr/>
        </p:nvPicPr>
        <p:blipFill>
          <a:blip r:embed="rId2"/>
          <a:stretch>
            <a:fillRect/>
          </a:stretch>
        </p:blipFill>
        <p:spPr>
          <a:xfrm>
            <a:off x="9851667" y="1435132"/>
            <a:ext cx="2035242" cy="5422868"/>
          </a:xfrm>
          <a:prstGeom prst="rect">
            <a:avLst/>
          </a:prstGeom>
        </p:spPr>
      </p:pic>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en-US" sz="3200" b="1" dirty="0">
                <a:latin typeface="Helvetica" pitchFamily="2" charset="0"/>
              </a:rPr>
              <a:t>Methodology</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3"/>
          <a:stretch>
            <a:fillRect/>
          </a:stretch>
        </p:blipFill>
        <p:spPr>
          <a:xfrm>
            <a:off x="0" y="0"/>
            <a:ext cx="1016000" cy="1016000"/>
          </a:xfrm>
          <a:prstGeom prst="rect">
            <a:avLst/>
          </a:prstGeom>
        </p:spPr>
      </p:pic>
      <p:pic>
        <p:nvPicPr>
          <p:cNvPr id="6" name="Image 5">
            <a:extLst>
              <a:ext uri="{FF2B5EF4-FFF2-40B4-BE49-F238E27FC236}">
                <a16:creationId xmlns:a16="http://schemas.microsoft.com/office/drawing/2014/main" id="{FBF50CC0-0A61-41A2-9AE7-D586D7C20C70}"/>
              </a:ext>
            </a:extLst>
          </p:cNvPr>
          <p:cNvPicPr>
            <a:picLocks noChangeAspect="1"/>
          </p:cNvPicPr>
          <p:nvPr/>
        </p:nvPicPr>
        <p:blipFill>
          <a:blip r:embed="rId4"/>
          <a:stretch>
            <a:fillRect/>
          </a:stretch>
        </p:blipFill>
        <p:spPr>
          <a:xfrm>
            <a:off x="7627229" y="0"/>
            <a:ext cx="4574232" cy="6858000"/>
          </a:xfrm>
          <a:prstGeom prst="rect">
            <a:avLst/>
          </a:prstGeom>
        </p:spPr>
      </p:pic>
      <p:sp>
        <p:nvSpPr>
          <p:cNvPr id="11" name="ZoneTexte 10">
            <a:extLst>
              <a:ext uri="{FF2B5EF4-FFF2-40B4-BE49-F238E27FC236}">
                <a16:creationId xmlns:a16="http://schemas.microsoft.com/office/drawing/2014/main" id="{F73F27A4-1C09-40DF-A59A-0B62802B9F88}"/>
              </a:ext>
            </a:extLst>
          </p:cNvPr>
          <p:cNvSpPr txBox="1"/>
          <p:nvPr/>
        </p:nvSpPr>
        <p:spPr>
          <a:xfrm>
            <a:off x="7614205" y="6627168"/>
            <a:ext cx="2300140" cy="230832"/>
          </a:xfrm>
          <a:prstGeom prst="rect">
            <a:avLst/>
          </a:prstGeom>
          <a:noFill/>
        </p:spPr>
        <p:txBody>
          <a:bodyPr wrap="square" rtlCol="0">
            <a:spAutoFit/>
          </a:bodyPr>
          <a:lstStyle/>
          <a:p>
            <a:r>
              <a:rPr lang="en-US" sz="900" dirty="0" err="1">
                <a:solidFill>
                  <a:schemeClr val="accent3">
                    <a:lumMod val="50000"/>
                  </a:schemeClr>
                </a:solidFill>
              </a:rPr>
              <a:t>Credits:Braden</a:t>
            </a:r>
            <a:r>
              <a:rPr lang="en-US" sz="900" dirty="0">
                <a:solidFill>
                  <a:schemeClr val="accent3">
                    <a:lumMod val="50000"/>
                  </a:schemeClr>
                </a:solidFill>
              </a:rPr>
              <a:t> </a:t>
            </a:r>
            <a:r>
              <a:rPr lang="en-US" sz="900" dirty="0" err="1">
                <a:solidFill>
                  <a:schemeClr val="accent3">
                    <a:lumMod val="50000"/>
                  </a:schemeClr>
                </a:solidFill>
              </a:rPr>
              <a:t>Collum</a:t>
            </a:r>
            <a:r>
              <a:rPr lang="en-US" sz="900" dirty="0">
                <a:solidFill>
                  <a:schemeClr val="accent3">
                    <a:lumMod val="50000"/>
                  </a:schemeClr>
                </a:solidFill>
              </a:rPr>
              <a:t> - </a:t>
            </a:r>
            <a:r>
              <a:rPr lang="en-US" sz="900" dirty="0" err="1">
                <a:solidFill>
                  <a:schemeClr val="accent3">
                    <a:lumMod val="50000"/>
                  </a:schemeClr>
                </a:solidFill>
              </a:rPr>
              <a:t>Unsplash</a:t>
            </a:r>
            <a:endParaRPr lang="en-US" sz="900" dirty="0">
              <a:solidFill>
                <a:schemeClr val="accent3">
                  <a:lumMod val="50000"/>
                </a:schemeClr>
              </a:solidFill>
            </a:endParaRPr>
          </a:p>
        </p:txBody>
      </p:sp>
      <p:graphicFrame>
        <p:nvGraphicFramePr>
          <p:cNvPr id="8" name="Graphique 7">
            <a:extLst>
              <a:ext uri="{FF2B5EF4-FFF2-40B4-BE49-F238E27FC236}">
                <a16:creationId xmlns:a16="http://schemas.microsoft.com/office/drawing/2014/main" id="{0BD759F2-0FE0-4E05-B5AB-07E232E7450D}"/>
              </a:ext>
            </a:extLst>
          </p:cNvPr>
          <p:cNvGraphicFramePr>
            <a:graphicFrameLocks/>
          </p:cNvGraphicFramePr>
          <p:nvPr/>
        </p:nvGraphicFramePr>
        <p:xfrm>
          <a:off x="1016000" y="2225143"/>
          <a:ext cx="5809162" cy="3552702"/>
        </p:xfrm>
        <a:graphic>
          <a:graphicData uri="http://schemas.openxmlformats.org/drawingml/2006/chart">
            <c:chart xmlns:c="http://schemas.openxmlformats.org/drawingml/2006/chart" xmlns:r="http://schemas.openxmlformats.org/officeDocument/2006/relationships" r:id="rId5"/>
          </a:graphicData>
        </a:graphic>
      </p:graphicFrame>
      <p:sp>
        <p:nvSpPr>
          <p:cNvPr id="12" name="Espace réservé du texte 2">
            <a:extLst>
              <a:ext uri="{FF2B5EF4-FFF2-40B4-BE49-F238E27FC236}">
                <a16:creationId xmlns:a16="http://schemas.microsoft.com/office/drawing/2014/main" id="{A59A3FE6-F80F-4F27-9EDC-A3871290B7E8}"/>
              </a:ext>
            </a:extLst>
          </p:cNvPr>
          <p:cNvSpPr>
            <a:spLocks noGrp="1"/>
          </p:cNvSpPr>
          <p:nvPr>
            <p:ph type="body" idx="1"/>
          </p:nvPr>
        </p:nvSpPr>
        <p:spPr>
          <a:xfrm>
            <a:off x="305090" y="2102177"/>
            <a:ext cx="6915841" cy="4034566"/>
          </a:xfrm>
        </p:spPr>
        <p:txBody>
          <a:bodyPr>
            <a:normAutofit fontScale="62500" lnSpcReduction="20000"/>
          </a:bodyPr>
          <a:lstStyle/>
          <a:p>
            <a:pPr marL="660400" marR="141605" indent="-228600" algn="just">
              <a:spcBef>
                <a:spcPts val="1405"/>
              </a:spcBef>
              <a:spcAft>
                <a:spcPts val="0"/>
              </a:spcAft>
            </a:pPr>
            <a:r>
              <a:rPr lang="en-US" sz="3400" b="1" dirty="0">
                <a:solidFill>
                  <a:schemeClr val="tx1"/>
                </a:solidFill>
                <a:latin typeface="Calibri "/>
                <a:ea typeface="Calibri" panose="020F0502020204030204" pitchFamily="34" charset="0"/>
              </a:rPr>
              <a:t>Format</a:t>
            </a:r>
            <a:r>
              <a:rPr lang="en-US" sz="3400" dirty="0">
                <a:solidFill>
                  <a:schemeClr val="tx1"/>
                </a:solidFill>
                <a:latin typeface="Calibri "/>
                <a:ea typeface="Calibri" panose="020F0502020204030204" pitchFamily="34" charset="0"/>
              </a:rPr>
              <a:t>: </a:t>
            </a:r>
          </a:p>
          <a:p>
            <a:pPr marL="774700" marR="141605" indent="-342900" algn="just">
              <a:spcBef>
                <a:spcPts val="1405"/>
              </a:spcBef>
              <a:buFontTx/>
              <a:buChar char="-"/>
            </a:pPr>
            <a:r>
              <a:rPr lang="en-US" sz="3400" dirty="0">
                <a:solidFill>
                  <a:srgbClr val="000000"/>
                </a:solidFill>
                <a:effectLst/>
                <a:latin typeface="Calibri "/>
                <a:ea typeface="Times New Roman" panose="02020603050405020304" pitchFamily="18" charset="0"/>
              </a:rPr>
              <a:t>Table base on the previous document</a:t>
            </a:r>
          </a:p>
          <a:p>
            <a:pPr marL="774700" marR="141605" indent="-342900" algn="just">
              <a:spcBef>
                <a:spcPts val="1405"/>
              </a:spcBef>
              <a:buFontTx/>
              <a:buChar char="-"/>
            </a:pPr>
            <a:r>
              <a:rPr lang="en-US" sz="3400" dirty="0">
                <a:solidFill>
                  <a:schemeClr val="tx1"/>
                </a:solidFill>
                <a:latin typeface="Calibri "/>
              </a:rPr>
              <a:t>Based on the survey analyze report</a:t>
            </a:r>
          </a:p>
          <a:p>
            <a:pPr marL="774700" marR="141605" indent="-342900" algn="just">
              <a:spcBef>
                <a:spcPts val="1405"/>
              </a:spcBef>
              <a:spcAft>
                <a:spcPts val="0"/>
              </a:spcAft>
              <a:buFontTx/>
              <a:buChar char="-"/>
            </a:pPr>
            <a:endParaRPr lang="en-US" sz="3400" dirty="0">
              <a:solidFill>
                <a:schemeClr val="tx1"/>
              </a:solidFill>
              <a:latin typeface="Calibri "/>
              <a:ea typeface="Calibri" panose="020F0502020204030204" pitchFamily="34" charset="0"/>
            </a:endParaRPr>
          </a:p>
          <a:p>
            <a:pPr marL="431800" marR="141605" algn="just">
              <a:spcBef>
                <a:spcPts val="1405"/>
              </a:spcBef>
              <a:spcAft>
                <a:spcPts val="0"/>
              </a:spcAft>
            </a:pPr>
            <a:r>
              <a:rPr lang="en-US" sz="3400" b="1" dirty="0">
                <a:solidFill>
                  <a:schemeClr val="tx1"/>
                </a:solidFill>
                <a:latin typeface="Calibri "/>
                <a:ea typeface="Calibri" panose="020F0502020204030204" pitchFamily="34" charset="0"/>
              </a:rPr>
              <a:t>Methodology :</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1 google collaborative document</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Experts assisted by SPAW-RAC collaboratively complete the document</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Validation and working meetings</a:t>
            </a:r>
          </a:p>
          <a:p>
            <a:pPr marL="774700" marR="141605" indent="-342900" algn="just">
              <a:spcBef>
                <a:spcPts val="1405"/>
              </a:spcBef>
              <a:spcAft>
                <a:spcPts val="0"/>
              </a:spcAft>
              <a:buFontTx/>
              <a:buChar char="-"/>
            </a:pPr>
            <a:r>
              <a:rPr lang="en-US" sz="3400" b="1" dirty="0">
                <a:solidFill>
                  <a:schemeClr val="tx1"/>
                </a:solidFill>
                <a:latin typeface="Calibri "/>
                <a:ea typeface="Calibri" panose="020F0502020204030204" pitchFamily="34" charset="0"/>
              </a:rPr>
              <a:t>Final version expected by the end of this meeting</a:t>
            </a: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fr-FR" dirty="0">
              <a:solidFill>
                <a:schemeClr val="tx1"/>
              </a:solidFill>
              <a:effectLst/>
              <a:latin typeface="Calibri" panose="020F0502020204030204" pitchFamily="34" charset="0"/>
              <a:ea typeface="Calibri" panose="020F0502020204030204" pitchFamily="34" charset="0"/>
            </a:endParaRPr>
          </a:p>
          <a:p>
            <a:endParaRPr lang="fr-FR" sz="2000" dirty="0">
              <a:solidFill>
                <a:srgbClr val="96160F"/>
              </a:solidFill>
              <a:latin typeface="Helvetica" pitchFamily="2" charset="0"/>
            </a:endParaRPr>
          </a:p>
        </p:txBody>
      </p:sp>
    </p:spTree>
    <p:extLst>
      <p:ext uri="{BB962C8B-B14F-4D97-AF65-F5344CB8AC3E}">
        <p14:creationId xmlns:p14="http://schemas.microsoft.com/office/powerpoint/2010/main" val="788783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2B21D2F-FE0E-466B-AFE2-1017532E3C2E}"/>
              </a:ext>
            </a:extLst>
          </p:cNvPr>
          <p:cNvSpPr>
            <a:spLocks noGrp="1"/>
          </p:cNvSpPr>
          <p:nvPr>
            <p:ph idx="1"/>
          </p:nvPr>
        </p:nvSpPr>
        <p:spPr>
          <a:xfrm>
            <a:off x="5181600" y="534152"/>
            <a:ext cx="5257800" cy="4351338"/>
          </a:xfrm>
        </p:spPr>
        <p:txBody>
          <a:bodyPr>
            <a:noAutofit/>
          </a:bodyPr>
          <a:lstStyle/>
          <a:p>
            <a:pPr marL="0" indent="0">
              <a:buNone/>
            </a:pPr>
            <a:r>
              <a:rPr lang="en-US" sz="1800" u="sng" dirty="0">
                <a:latin typeface="Calibri "/>
              </a:rPr>
              <a:t>Five components:</a:t>
            </a:r>
          </a:p>
          <a:p>
            <a:r>
              <a:rPr lang="en-US" sz="1800" dirty="0">
                <a:latin typeface="Calibri "/>
              </a:rPr>
              <a:t>Governance</a:t>
            </a:r>
          </a:p>
          <a:p>
            <a:r>
              <a:rPr lang="en-US" sz="1800" dirty="0">
                <a:latin typeface="Calibri "/>
              </a:rPr>
              <a:t>Research</a:t>
            </a:r>
          </a:p>
          <a:p>
            <a:r>
              <a:rPr lang="en-US" sz="1800" dirty="0">
                <a:latin typeface="Calibri "/>
              </a:rPr>
              <a:t>Management</a:t>
            </a:r>
          </a:p>
          <a:p>
            <a:r>
              <a:rPr lang="en-US" sz="1800" dirty="0">
                <a:latin typeface="Calibri "/>
              </a:rPr>
              <a:t>Communication and awareness</a:t>
            </a:r>
          </a:p>
          <a:p>
            <a:r>
              <a:rPr lang="en-US" sz="1800" dirty="0">
                <a:latin typeface="Calibri "/>
              </a:rPr>
              <a:t>Sustainable financing resources</a:t>
            </a:r>
          </a:p>
          <a:p>
            <a:endParaRPr lang="en-US" sz="1800" dirty="0">
              <a:latin typeface="Calibri "/>
            </a:endParaRPr>
          </a:p>
          <a:p>
            <a:pPr marL="0" indent="0">
              <a:buNone/>
            </a:pPr>
            <a:r>
              <a:rPr lang="en-US" sz="1800" u="sng" dirty="0">
                <a:latin typeface="Calibri "/>
              </a:rPr>
              <a:t>7 columns : </a:t>
            </a:r>
          </a:p>
          <a:p>
            <a:r>
              <a:rPr lang="en-US" sz="1800" dirty="0">
                <a:latin typeface="Calibri "/>
              </a:rPr>
              <a:t>Components</a:t>
            </a:r>
          </a:p>
          <a:p>
            <a:r>
              <a:rPr lang="en-US" sz="1800" dirty="0">
                <a:latin typeface="Calibri "/>
              </a:rPr>
              <a:t>Objectives</a:t>
            </a:r>
          </a:p>
          <a:p>
            <a:r>
              <a:rPr lang="en-US" sz="1800" dirty="0">
                <a:latin typeface="Calibri "/>
              </a:rPr>
              <a:t>Lines of Action</a:t>
            </a:r>
          </a:p>
          <a:p>
            <a:r>
              <a:rPr lang="en-US" sz="1800" dirty="0">
                <a:latin typeface="Calibri "/>
              </a:rPr>
              <a:t>Outputs</a:t>
            </a:r>
          </a:p>
          <a:p>
            <a:r>
              <a:rPr lang="en-US" sz="1800" dirty="0">
                <a:latin typeface="Calibri "/>
              </a:rPr>
              <a:t>Priority</a:t>
            </a:r>
          </a:p>
          <a:p>
            <a:r>
              <a:rPr lang="en-US" sz="1800" dirty="0">
                <a:latin typeface="Calibri "/>
              </a:rPr>
              <a:t>Link with the survey report</a:t>
            </a:r>
          </a:p>
          <a:p>
            <a:r>
              <a:rPr lang="en-US" sz="1800" dirty="0">
                <a:latin typeface="Calibri "/>
              </a:rPr>
              <a:t>Level of action an potential funding</a:t>
            </a:r>
          </a:p>
        </p:txBody>
      </p:sp>
      <p:pic>
        <p:nvPicPr>
          <p:cNvPr id="4" name="Image 3">
            <a:extLst>
              <a:ext uri="{FF2B5EF4-FFF2-40B4-BE49-F238E27FC236}">
                <a16:creationId xmlns:a16="http://schemas.microsoft.com/office/drawing/2014/main" id="{2CA93404-05A9-4D60-92F8-6F39F9E6D728}"/>
              </a:ext>
            </a:extLst>
          </p:cNvPr>
          <p:cNvPicPr>
            <a:picLocks noChangeAspect="1"/>
          </p:cNvPicPr>
          <p:nvPr/>
        </p:nvPicPr>
        <p:blipFill>
          <a:blip r:embed="rId2"/>
          <a:stretch>
            <a:fillRect/>
          </a:stretch>
        </p:blipFill>
        <p:spPr>
          <a:xfrm>
            <a:off x="0" y="0"/>
            <a:ext cx="4574232" cy="6858000"/>
          </a:xfrm>
          <a:prstGeom prst="rect">
            <a:avLst/>
          </a:prstGeom>
        </p:spPr>
      </p:pic>
      <p:sp>
        <p:nvSpPr>
          <p:cNvPr id="2" name="Titre 1">
            <a:extLst>
              <a:ext uri="{FF2B5EF4-FFF2-40B4-BE49-F238E27FC236}">
                <a16:creationId xmlns:a16="http://schemas.microsoft.com/office/drawing/2014/main" id="{F0E66034-8DBA-490C-BCD3-77233E71E42A}"/>
              </a:ext>
            </a:extLst>
          </p:cNvPr>
          <p:cNvSpPr>
            <a:spLocks noGrp="1"/>
          </p:cNvSpPr>
          <p:nvPr>
            <p:ph type="title"/>
          </p:nvPr>
        </p:nvSpPr>
        <p:spPr/>
        <p:txBody>
          <a:bodyPr/>
          <a:lstStyle/>
          <a:p>
            <a:r>
              <a:rPr lang="en-US" b="1" dirty="0"/>
              <a:t>Action plan</a:t>
            </a:r>
          </a:p>
        </p:txBody>
      </p:sp>
    </p:spTree>
    <p:extLst>
      <p:ext uri="{BB962C8B-B14F-4D97-AF65-F5344CB8AC3E}">
        <p14:creationId xmlns:p14="http://schemas.microsoft.com/office/powerpoint/2010/main" val="4018576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812478B-ED19-831F-A623-676EDB65A320}"/>
              </a:ext>
            </a:extLst>
          </p:cNvPr>
          <p:cNvPicPr>
            <a:picLocks noChangeAspect="1"/>
          </p:cNvPicPr>
          <p:nvPr/>
        </p:nvPicPr>
        <p:blipFill>
          <a:blip r:embed="rId2"/>
          <a:stretch>
            <a:fillRect/>
          </a:stretch>
        </p:blipFill>
        <p:spPr>
          <a:xfrm flipH="1">
            <a:off x="-2323494" y="-79408"/>
            <a:ext cx="7082110" cy="7082110"/>
          </a:xfrm>
          <a:prstGeom prst="rect">
            <a:avLst/>
          </a:prstGeom>
        </p:spPr>
      </p:pic>
      <p:sp>
        <p:nvSpPr>
          <p:cNvPr id="2" name="Titre 1">
            <a:extLst>
              <a:ext uri="{FF2B5EF4-FFF2-40B4-BE49-F238E27FC236}">
                <a16:creationId xmlns:a16="http://schemas.microsoft.com/office/drawing/2014/main" id="{C9A52E34-0A64-733D-4CD5-0CDF8C7C4413}"/>
              </a:ext>
            </a:extLst>
          </p:cNvPr>
          <p:cNvSpPr>
            <a:spLocks noGrp="1"/>
          </p:cNvSpPr>
          <p:nvPr>
            <p:ph type="title"/>
          </p:nvPr>
        </p:nvSpPr>
        <p:spPr>
          <a:xfrm>
            <a:off x="133937" y="2920699"/>
            <a:ext cx="3932237" cy="1600200"/>
          </a:xfrm>
        </p:spPr>
        <p:txBody>
          <a:bodyPr>
            <a:normAutofit/>
          </a:bodyPr>
          <a:lstStyle/>
          <a:p>
            <a:r>
              <a:rPr lang="fr-FR" sz="1800" b="1" dirty="0">
                <a:solidFill>
                  <a:schemeClr val="bg1"/>
                </a:solidFill>
                <a:latin typeface="Helvetica" pitchFamily="2" charset="0"/>
              </a:rPr>
              <a:t>GERALDINE CONRUYT</a:t>
            </a:r>
            <a:br>
              <a:rPr lang="fr-FR" sz="1800" b="1" dirty="0">
                <a:solidFill>
                  <a:schemeClr val="bg1"/>
                </a:solidFill>
                <a:latin typeface="Helvetica" pitchFamily="2" charset="0"/>
              </a:rPr>
            </a:br>
            <a:br>
              <a:rPr lang="fr-FR" sz="1800" b="1" dirty="0">
                <a:solidFill>
                  <a:schemeClr val="bg1"/>
                </a:solidFill>
                <a:latin typeface="Helvetica" pitchFamily="2" charset="0"/>
              </a:rPr>
            </a:br>
            <a:r>
              <a:rPr lang="fr-FR" sz="1800" b="1" dirty="0">
                <a:solidFill>
                  <a:schemeClr val="bg1"/>
                </a:solidFill>
                <a:latin typeface="Helvetica" pitchFamily="2" charset="0"/>
              </a:rPr>
              <a:t>SPAW-RAC</a:t>
            </a:r>
            <a:br>
              <a:rPr lang="fr-FR" sz="1800" b="1" dirty="0">
                <a:solidFill>
                  <a:schemeClr val="bg1"/>
                </a:solidFill>
                <a:latin typeface="Helvetica" pitchFamily="2" charset="0"/>
              </a:rPr>
            </a:br>
            <a:br>
              <a:rPr lang="fr-FR" sz="1800" b="1" dirty="0">
                <a:solidFill>
                  <a:schemeClr val="bg1"/>
                </a:solidFill>
                <a:latin typeface="Helvetica" pitchFamily="2" charset="0"/>
              </a:rPr>
            </a:br>
            <a:r>
              <a:rPr lang="fr-FR" sz="1800" b="1" dirty="0">
                <a:solidFill>
                  <a:schemeClr val="bg1"/>
                </a:solidFill>
                <a:latin typeface="Helvetica" pitchFamily="2" charset="0"/>
              </a:rPr>
              <a:t>DEPUTY DIRECTOR</a:t>
            </a:r>
          </a:p>
        </p:txBody>
      </p:sp>
      <p:sp>
        <p:nvSpPr>
          <p:cNvPr id="3" name="Espace réservé pour une image  2">
            <a:extLst>
              <a:ext uri="{FF2B5EF4-FFF2-40B4-BE49-F238E27FC236}">
                <a16:creationId xmlns:a16="http://schemas.microsoft.com/office/drawing/2014/main" id="{9F3AE845-3848-2448-1F4C-7738D94D8EFA}"/>
              </a:ext>
            </a:extLst>
          </p:cNvPr>
          <p:cNvSpPr>
            <a:spLocks noGrp="1"/>
          </p:cNvSpPr>
          <p:nvPr>
            <p:ph type="pic" idx="1"/>
          </p:nvPr>
        </p:nvSpPr>
        <p:spPr>
          <a:xfrm>
            <a:off x="5183188" y="625149"/>
            <a:ext cx="6172200" cy="5943600"/>
          </a:xfrm>
        </p:spPr>
        <p:txBody>
          <a:bodyPr/>
          <a:lstStyle/>
          <a:p>
            <a:pPr algn="ctr"/>
            <a:r>
              <a:rPr lang="fr-FR" dirty="0" err="1"/>
              <a:t>Thank</a:t>
            </a:r>
            <a:r>
              <a:rPr lang="fr-FR" dirty="0"/>
              <a:t> </a:t>
            </a:r>
            <a:r>
              <a:rPr lang="fr-FR" dirty="0" err="1"/>
              <a:t>you</a:t>
            </a:r>
            <a:r>
              <a:rPr lang="fr-FR" dirty="0"/>
              <a:t> for </a:t>
            </a:r>
            <a:r>
              <a:rPr lang="fr-FR" dirty="0" err="1"/>
              <a:t>your</a:t>
            </a:r>
            <a:r>
              <a:rPr lang="fr-FR" dirty="0"/>
              <a:t> attention</a:t>
            </a:r>
            <a:br>
              <a:rPr lang="fr-FR" dirty="0"/>
            </a:br>
            <a:br>
              <a:rPr lang="fr-FR" sz="2800" dirty="0"/>
            </a:br>
            <a:r>
              <a:rPr lang="fr-FR" dirty="0"/>
              <a:t>Merci de votre attention</a:t>
            </a:r>
            <a:br>
              <a:rPr lang="fr-FR" dirty="0"/>
            </a:br>
            <a:br>
              <a:rPr lang="fr-FR" sz="2800" dirty="0"/>
            </a:br>
            <a:r>
              <a:rPr lang="fr-FR" dirty="0"/>
              <a:t>Gracias </a:t>
            </a:r>
            <a:r>
              <a:rPr lang="fr-FR" dirty="0" err="1"/>
              <a:t>por</a:t>
            </a:r>
            <a:r>
              <a:rPr lang="fr-FR" dirty="0"/>
              <a:t> su </a:t>
            </a:r>
            <a:r>
              <a:rPr lang="fr-FR" dirty="0" err="1"/>
              <a:t>atención</a:t>
            </a:r>
            <a:endParaRPr lang="fr-FR" dirty="0"/>
          </a:p>
        </p:txBody>
      </p:sp>
      <p:sp>
        <p:nvSpPr>
          <p:cNvPr id="4" name="Espace réservé du texte 3">
            <a:extLst>
              <a:ext uri="{FF2B5EF4-FFF2-40B4-BE49-F238E27FC236}">
                <a16:creationId xmlns:a16="http://schemas.microsoft.com/office/drawing/2014/main" id="{128D7717-5CBB-29A1-B22D-6AFF0B40E55D}"/>
              </a:ext>
            </a:extLst>
          </p:cNvPr>
          <p:cNvSpPr>
            <a:spLocks noGrp="1"/>
          </p:cNvSpPr>
          <p:nvPr>
            <p:ph type="body" sz="half" idx="2"/>
          </p:nvPr>
        </p:nvSpPr>
        <p:spPr>
          <a:xfrm>
            <a:off x="133937" y="4771464"/>
            <a:ext cx="3932237" cy="758792"/>
          </a:xfrm>
        </p:spPr>
        <p:txBody>
          <a:bodyPr/>
          <a:lstStyle/>
          <a:p>
            <a:r>
              <a:rPr lang="fr-FR" dirty="0">
                <a:solidFill>
                  <a:schemeClr val="bg1"/>
                </a:solidFill>
                <a:latin typeface="Helvetica Light" panose="020B0403020202020204" pitchFamily="34" charset="0"/>
              </a:rPr>
              <a:t>geraldine.conruyt@developpement-durable.gouv.fr</a:t>
            </a:r>
          </a:p>
        </p:txBody>
      </p:sp>
      <p:pic>
        <p:nvPicPr>
          <p:cNvPr id="5" name="Image 4" descr="Une image contenant oiseau, Graphique, clipart, graphisme&#10;&#10;Description générée automatiquement">
            <a:extLst>
              <a:ext uri="{FF2B5EF4-FFF2-40B4-BE49-F238E27FC236}">
                <a16:creationId xmlns:a16="http://schemas.microsoft.com/office/drawing/2014/main" id="{43FDABE9-A8E9-881B-5800-64841ACF4A7F}"/>
              </a:ext>
            </a:extLst>
          </p:cNvPr>
          <p:cNvPicPr>
            <a:picLocks noChangeAspect="1"/>
          </p:cNvPicPr>
          <p:nvPr/>
        </p:nvPicPr>
        <p:blipFill>
          <a:blip r:embed="rId3"/>
          <a:stretch>
            <a:fillRect/>
          </a:stretch>
        </p:blipFill>
        <p:spPr>
          <a:xfrm>
            <a:off x="133937" y="5798661"/>
            <a:ext cx="728029" cy="868706"/>
          </a:xfrm>
          <a:prstGeom prst="rect">
            <a:avLst/>
          </a:prstGeom>
        </p:spPr>
      </p:pic>
      <p:sp>
        <p:nvSpPr>
          <p:cNvPr id="8" name="ZoneTexte 7">
            <a:extLst>
              <a:ext uri="{FF2B5EF4-FFF2-40B4-BE49-F238E27FC236}">
                <a16:creationId xmlns:a16="http://schemas.microsoft.com/office/drawing/2014/main" id="{6810CBD3-860F-CB32-4948-25417D095D81}"/>
              </a:ext>
            </a:extLst>
          </p:cNvPr>
          <p:cNvSpPr txBox="1"/>
          <p:nvPr/>
        </p:nvSpPr>
        <p:spPr>
          <a:xfrm>
            <a:off x="7216047" y="5530256"/>
            <a:ext cx="4862146" cy="369332"/>
          </a:xfrm>
          <a:prstGeom prst="rect">
            <a:avLst/>
          </a:prstGeom>
          <a:noFill/>
        </p:spPr>
        <p:txBody>
          <a:bodyPr wrap="square">
            <a:spAutoFit/>
          </a:bodyPr>
          <a:lstStyle/>
          <a:p>
            <a:r>
              <a:rPr lang="en-US" dirty="0"/>
              <a:t>www.car-spaw-rac.org</a:t>
            </a:r>
          </a:p>
        </p:txBody>
      </p:sp>
    </p:spTree>
    <p:extLst>
      <p:ext uri="{BB962C8B-B14F-4D97-AF65-F5344CB8AC3E}">
        <p14:creationId xmlns:p14="http://schemas.microsoft.com/office/powerpoint/2010/main" val="407397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369BDB6-8CF9-AC1C-C3B8-17A18D7A1AEA}"/>
              </a:ext>
            </a:extLst>
          </p:cNvPr>
          <p:cNvSpPr>
            <a:spLocks noGrp="1"/>
          </p:cNvSpPr>
          <p:nvPr>
            <p:ph type="body" idx="1"/>
          </p:nvPr>
        </p:nvSpPr>
        <p:spPr>
          <a:xfrm>
            <a:off x="831850" y="1992703"/>
            <a:ext cx="10515600" cy="4096948"/>
          </a:xfrm>
        </p:spPr>
        <p:txBody>
          <a:bodyPr>
            <a:normAutofit lnSpcReduction="10000"/>
          </a:bodyPr>
          <a:lstStyle/>
          <a:p>
            <a:pPr lvl="1">
              <a:buSzPts val="1200"/>
              <a:tabLst>
                <a:tab pos="542290" algn="l"/>
              </a:tabLst>
            </a:pPr>
            <a:r>
              <a:rPr lang="en-US" sz="2400" b="1" spc="0" dirty="0">
                <a:solidFill>
                  <a:schemeClr val="tx1"/>
                </a:solidFill>
                <a:effectLst/>
                <a:latin typeface="Calibri" panose="020F0502020204030204" pitchFamily="34" charset="0"/>
                <a:ea typeface="Calibri" panose="020F0502020204030204" pitchFamily="34" charset="0"/>
              </a:rPr>
              <a:t>Specific</a:t>
            </a:r>
            <a:r>
              <a:rPr lang="en-US" sz="2400" b="1" spc="-15" dirty="0">
                <a:solidFill>
                  <a:schemeClr val="tx1"/>
                </a:solidFill>
                <a:effectLst/>
                <a:latin typeface="Calibri" panose="020F0502020204030204" pitchFamily="34" charset="0"/>
                <a:ea typeface="Calibri" panose="020F0502020204030204" pitchFamily="34" charset="0"/>
              </a:rPr>
              <a:t> </a:t>
            </a:r>
            <a:r>
              <a:rPr lang="en-US" sz="2400" b="1" spc="0" dirty="0">
                <a:solidFill>
                  <a:schemeClr val="tx1"/>
                </a:solidFill>
                <a:effectLst/>
                <a:latin typeface="Calibri" panose="020F0502020204030204" pitchFamily="34" charset="0"/>
                <a:ea typeface="Calibri" panose="020F0502020204030204" pitchFamily="34" charset="0"/>
              </a:rPr>
              <a:t>tasks, as</a:t>
            </a:r>
            <a:r>
              <a:rPr lang="en-US" sz="2400" b="1" spc="-10" dirty="0">
                <a:solidFill>
                  <a:schemeClr val="tx1"/>
                </a:solidFill>
                <a:effectLst/>
                <a:latin typeface="Calibri" panose="020F0502020204030204" pitchFamily="34" charset="0"/>
                <a:ea typeface="Calibri" panose="020F0502020204030204" pitchFamily="34" charset="0"/>
              </a:rPr>
              <a:t> </a:t>
            </a:r>
            <a:r>
              <a:rPr lang="en-US" sz="2400" b="1" spc="0" dirty="0">
                <a:solidFill>
                  <a:schemeClr val="tx1"/>
                </a:solidFill>
                <a:effectLst/>
                <a:latin typeface="Calibri" panose="020F0502020204030204" pitchFamily="34" charset="0"/>
                <a:ea typeface="Calibri" panose="020F0502020204030204" pitchFamily="34" charset="0"/>
              </a:rPr>
              <a:t>mandated</a:t>
            </a:r>
            <a:r>
              <a:rPr lang="en-US" sz="2400" b="1" spc="-10" dirty="0">
                <a:solidFill>
                  <a:schemeClr val="tx1"/>
                </a:solidFill>
                <a:effectLst/>
                <a:latin typeface="Calibri" panose="020F0502020204030204" pitchFamily="34" charset="0"/>
                <a:ea typeface="Calibri" panose="020F0502020204030204" pitchFamily="34" charset="0"/>
              </a:rPr>
              <a:t> </a:t>
            </a:r>
            <a:r>
              <a:rPr lang="en-US" sz="2400" b="1" spc="0" dirty="0">
                <a:solidFill>
                  <a:schemeClr val="tx1"/>
                </a:solidFill>
                <a:effectLst/>
                <a:latin typeface="Calibri" panose="020F0502020204030204" pitchFamily="34" charset="0"/>
                <a:ea typeface="Calibri" panose="020F0502020204030204" pitchFamily="34" charset="0"/>
              </a:rPr>
              <a:t>by</a:t>
            </a:r>
            <a:r>
              <a:rPr lang="en-US" sz="2400" b="1" spc="-10" dirty="0">
                <a:solidFill>
                  <a:schemeClr val="tx1"/>
                </a:solidFill>
                <a:effectLst/>
                <a:latin typeface="Calibri" panose="020F0502020204030204" pitchFamily="34" charset="0"/>
                <a:ea typeface="Calibri" panose="020F0502020204030204" pitchFamily="34" charset="0"/>
              </a:rPr>
              <a:t> STAC10 and decisions from COP 12:</a:t>
            </a:r>
          </a:p>
          <a:p>
            <a:pPr lvl="1">
              <a:buSzPts val="1200"/>
              <a:tabLst>
                <a:tab pos="542290" algn="l"/>
              </a:tabLst>
            </a:pPr>
            <a:endParaRPr lang="fr-FR" sz="2400" b="1" spc="0" dirty="0">
              <a:solidFill>
                <a:schemeClr val="tx1"/>
              </a:solidFill>
              <a:effectLst/>
              <a:latin typeface="Calibri" panose="020F0502020204030204" pitchFamily="34" charset="0"/>
              <a:ea typeface="Calibri" panose="020F0502020204030204" pitchFamily="34" charset="0"/>
            </a:endParaRPr>
          </a:p>
          <a:p>
            <a:pPr marL="660400" marR="141605" indent="-228600" algn="just">
              <a:spcBef>
                <a:spcPts val="1405"/>
              </a:spcBef>
              <a:spcAft>
                <a:spcPts val="0"/>
              </a:spcAft>
            </a:pPr>
            <a:r>
              <a:rPr lang="en-US" dirty="0">
                <a:solidFill>
                  <a:schemeClr val="tx1"/>
                </a:solidFill>
                <a:effectLst/>
                <a:latin typeface="Calibri" panose="020F0502020204030204" pitchFamily="34" charset="0"/>
                <a:ea typeface="Calibri" panose="020F0502020204030204" pitchFamily="34" charset="0"/>
              </a:rPr>
              <a:t>‒</a:t>
            </a:r>
            <a:r>
              <a:rPr lang="en-US" spc="400" dirty="0">
                <a:solidFill>
                  <a:schemeClr val="tx1"/>
                </a:solidFill>
                <a:effectLst/>
                <a:latin typeface="Calibri" panose="020F0502020204030204" pitchFamily="34" charset="0"/>
                <a:ea typeface="Calibri" panose="020F0502020204030204" pitchFamily="34" charset="0"/>
              </a:rPr>
              <a:t> </a:t>
            </a:r>
            <a:r>
              <a:rPr lang="en-US" b="1" dirty="0">
                <a:solidFill>
                  <a:srgbClr val="FF0000"/>
                </a:solidFill>
                <a:effectLst/>
                <a:latin typeface="Calibri" panose="020F0502020204030204" pitchFamily="34" charset="0"/>
                <a:ea typeface="Calibri" panose="020F0502020204030204" pitchFamily="34" charset="0"/>
              </a:rPr>
              <a:t>Survey </a:t>
            </a:r>
            <a:r>
              <a:rPr lang="en-US" dirty="0">
                <a:solidFill>
                  <a:schemeClr val="tx1"/>
                </a:solidFill>
                <a:effectLst/>
                <a:latin typeface="Calibri" panose="020F0502020204030204" pitchFamily="34" charset="0"/>
                <a:ea typeface="Calibri" panose="020F0502020204030204" pitchFamily="34" charset="0"/>
              </a:rPr>
              <a:t>Contracting Parties on their </a:t>
            </a:r>
            <a:r>
              <a:rPr lang="en-US" b="1" dirty="0">
                <a:solidFill>
                  <a:schemeClr val="tx1"/>
                </a:solidFill>
                <a:effectLst/>
                <a:latin typeface="Calibri" panose="020F0502020204030204" pitchFamily="34" charset="0"/>
                <a:ea typeface="Calibri" panose="020F0502020204030204" pitchFamily="34" charset="0"/>
              </a:rPr>
              <a:t>needs</a:t>
            </a:r>
            <a:r>
              <a:rPr lang="en-US" dirty="0">
                <a:solidFill>
                  <a:schemeClr val="tx1"/>
                </a:solidFill>
                <a:effectLst/>
                <a:latin typeface="Calibri" panose="020F0502020204030204" pitchFamily="34" charset="0"/>
                <a:ea typeface="Calibri" panose="020F0502020204030204" pitchFamily="34" charset="0"/>
              </a:rPr>
              <a:t> related to </a:t>
            </a:r>
            <a:r>
              <a:rPr lang="en-US" b="1" dirty="0">
                <a:solidFill>
                  <a:schemeClr val="tx1"/>
                </a:solidFill>
                <a:effectLst/>
                <a:latin typeface="Calibri" panose="020F0502020204030204" pitchFamily="34" charset="0"/>
                <a:ea typeface="Calibri" panose="020F0502020204030204" pitchFamily="34" charset="0"/>
              </a:rPr>
              <a:t>managing Sargassum </a:t>
            </a:r>
            <a:r>
              <a:rPr lang="en-US" dirty="0">
                <a:solidFill>
                  <a:schemeClr val="tx1"/>
                </a:solidFill>
                <a:effectLst/>
                <a:latin typeface="Calibri" panose="020F0502020204030204" pitchFamily="34" charset="0"/>
                <a:ea typeface="Calibri" panose="020F0502020204030204" pitchFamily="34" charset="0"/>
              </a:rPr>
              <a:t>influx and how such influx may affect </a:t>
            </a:r>
            <a:r>
              <a:rPr lang="en-US" b="1" dirty="0">
                <a:solidFill>
                  <a:schemeClr val="tx1"/>
                </a:solidFill>
                <a:effectLst/>
                <a:latin typeface="Calibri" panose="020F0502020204030204" pitchFamily="34" charset="0"/>
                <a:ea typeface="Calibri" panose="020F0502020204030204" pitchFamily="34" charset="0"/>
              </a:rPr>
              <a:t>their implementation of obligations under the SPAW Protocol </a:t>
            </a:r>
            <a:r>
              <a:rPr lang="en-US" dirty="0">
                <a:solidFill>
                  <a:schemeClr val="tx1"/>
                </a:solidFill>
                <a:effectLst/>
                <a:latin typeface="Calibri" panose="020F0502020204030204" pitchFamily="34" charset="0"/>
                <a:ea typeface="Calibri" panose="020F0502020204030204" pitchFamily="34" charset="0"/>
              </a:rPr>
              <a:t>and </a:t>
            </a:r>
            <a:r>
              <a:rPr lang="en-US" b="1" dirty="0">
                <a:solidFill>
                  <a:schemeClr val="tx1"/>
                </a:solidFill>
                <a:effectLst/>
                <a:latin typeface="Calibri" panose="020F0502020204030204" pitchFamily="34" charset="0"/>
                <a:ea typeface="Calibri" panose="020F0502020204030204" pitchFamily="34" charset="0"/>
              </a:rPr>
              <a:t>Cartagena Convention</a:t>
            </a:r>
            <a:r>
              <a:rPr lang="en-US" dirty="0">
                <a:solidFill>
                  <a:schemeClr val="tx1"/>
                </a:solidFill>
                <a:effectLst/>
                <a:latin typeface="Calibri" panose="020F0502020204030204" pitchFamily="34" charset="0"/>
                <a:ea typeface="Calibri" panose="020F0502020204030204" pitchFamily="34" charset="0"/>
              </a:rPr>
              <a:t>, as well as the </a:t>
            </a:r>
            <a:r>
              <a:rPr lang="en-US" b="1" dirty="0">
                <a:solidFill>
                  <a:schemeClr val="tx1"/>
                </a:solidFill>
                <a:effectLst/>
                <a:latin typeface="Calibri" panose="020F0502020204030204" pitchFamily="34" charset="0"/>
                <a:ea typeface="Calibri" panose="020F0502020204030204" pitchFamily="34" charset="0"/>
              </a:rPr>
              <a:t>LBS Protocol</a:t>
            </a:r>
            <a:r>
              <a:rPr lang="en-US" dirty="0">
                <a:solidFill>
                  <a:schemeClr val="tx1"/>
                </a:solidFill>
                <a:effectLst/>
                <a:latin typeface="Calibri" panose="020F0502020204030204" pitchFamily="34" charset="0"/>
                <a:ea typeface="Calibri" panose="020F0502020204030204" pitchFamily="34" charset="0"/>
              </a:rPr>
              <a:t>, as appropriate.</a:t>
            </a:r>
          </a:p>
          <a:p>
            <a:pPr marL="660400" marR="141605" indent="-228600" algn="just">
              <a:spcBef>
                <a:spcPts val="1405"/>
              </a:spcBef>
              <a:spcAft>
                <a:spcPts val="0"/>
              </a:spcAft>
            </a:pPr>
            <a:endParaRPr lang="fr-FR" dirty="0">
              <a:solidFill>
                <a:schemeClr val="tx1"/>
              </a:solidFill>
              <a:effectLst/>
              <a:latin typeface="Calibri" panose="020F0502020204030204" pitchFamily="34" charset="0"/>
              <a:ea typeface="Calibri" panose="020F0502020204030204" pitchFamily="34" charset="0"/>
            </a:endParaRPr>
          </a:p>
          <a:p>
            <a:pPr marL="660400" marR="142240" indent="-228600" algn="just">
              <a:spcBef>
                <a:spcPts val="595"/>
              </a:spcBef>
              <a:spcAft>
                <a:spcPts val="0"/>
              </a:spcAft>
            </a:pPr>
            <a:r>
              <a:rPr lang="en-US" dirty="0">
                <a:solidFill>
                  <a:schemeClr val="tx1"/>
                </a:solidFill>
                <a:effectLst/>
                <a:latin typeface="Calibri" panose="020F0502020204030204" pitchFamily="34" charset="0"/>
                <a:ea typeface="Calibri" panose="020F0502020204030204" pitchFamily="34" charset="0"/>
              </a:rPr>
              <a:t>‒</a:t>
            </a:r>
            <a:r>
              <a:rPr lang="en-US" spc="20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Taking into account the findings of the survey and consultations, as well as any consultations</a:t>
            </a:r>
            <a:r>
              <a:rPr lang="en-US" spc="-7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with</a:t>
            </a:r>
            <a:r>
              <a:rPr lang="en-US" spc="-7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additional</a:t>
            </a:r>
            <a:r>
              <a:rPr lang="en-US" spc="-65"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experts</a:t>
            </a:r>
            <a:r>
              <a:rPr lang="en-US" spc="-70"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as</a:t>
            </a:r>
            <a:r>
              <a:rPr lang="en-US" spc="-65" dirty="0">
                <a:solidFill>
                  <a:schemeClr val="tx1"/>
                </a:solidFill>
                <a:effectLst/>
                <a:latin typeface="Calibri" panose="020F0502020204030204" pitchFamily="34" charset="0"/>
                <a:ea typeface="Calibri" panose="020F0502020204030204" pitchFamily="34" charset="0"/>
              </a:rPr>
              <a:t> </a:t>
            </a:r>
            <a:r>
              <a:rPr lang="en-US" dirty="0">
                <a:solidFill>
                  <a:schemeClr val="tx1"/>
                </a:solidFill>
                <a:effectLst/>
                <a:latin typeface="Calibri" panose="020F0502020204030204" pitchFamily="34" charset="0"/>
                <a:ea typeface="Calibri" panose="020F0502020204030204" pitchFamily="34" charset="0"/>
              </a:rPr>
              <a:t>appropriate,</a:t>
            </a:r>
            <a:r>
              <a:rPr lang="en-US" spc="-70"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update</a:t>
            </a:r>
            <a:r>
              <a:rPr lang="en-US" b="1" spc="-65"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and</a:t>
            </a:r>
            <a:r>
              <a:rPr lang="en-US" b="1" spc="-70"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prioritize</a:t>
            </a:r>
            <a:r>
              <a:rPr lang="en-US" b="1" spc="-70"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the</a:t>
            </a:r>
            <a:r>
              <a:rPr lang="en-US" b="1" spc="-65" dirty="0">
                <a:solidFill>
                  <a:schemeClr val="tx1"/>
                </a:solidFill>
                <a:effectLst/>
                <a:latin typeface="Calibri" panose="020F0502020204030204" pitchFamily="34" charset="0"/>
                <a:ea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rPr>
              <a:t>proposed </a:t>
            </a:r>
            <a:r>
              <a:rPr lang="en-US" b="1" dirty="0">
                <a:solidFill>
                  <a:srgbClr val="FF0000"/>
                </a:solidFill>
                <a:effectLst/>
                <a:latin typeface="Calibri" panose="020F0502020204030204" pitchFamily="34" charset="0"/>
                <a:ea typeface="Calibri" panose="020F0502020204030204" pitchFamily="34" charset="0"/>
              </a:rPr>
              <a:t>action plan </a:t>
            </a:r>
            <a:r>
              <a:rPr lang="en-US" b="1" dirty="0">
                <a:solidFill>
                  <a:schemeClr val="tx1"/>
                </a:solidFill>
                <a:effectLst/>
                <a:latin typeface="Calibri" panose="020F0502020204030204" pitchFamily="34" charset="0"/>
                <a:ea typeface="Calibri" panose="020F0502020204030204" pitchFamily="34" charset="0"/>
              </a:rPr>
              <a:t>of the Sargassum Working Group </a:t>
            </a:r>
            <a:r>
              <a:rPr lang="en-US" dirty="0">
                <a:solidFill>
                  <a:schemeClr val="tx1"/>
                </a:solidFill>
                <a:effectLst/>
                <a:latin typeface="Calibri" panose="020F0502020204030204" pitchFamily="34" charset="0"/>
                <a:ea typeface="Calibri" panose="020F0502020204030204" pitchFamily="34" charset="0"/>
              </a:rPr>
              <a:t>in UNEP(DEPI)/CAR WG.42/7 for consideration by SPAW STAC11 and COP 13.</a:t>
            </a:r>
            <a:endParaRPr lang="fr-FR" dirty="0">
              <a:solidFill>
                <a:schemeClr val="tx1"/>
              </a:solidFill>
              <a:effectLst/>
              <a:latin typeface="Calibri" panose="020F0502020204030204" pitchFamily="34" charset="0"/>
              <a:ea typeface="Calibri" panose="020F0502020204030204" pitchFamily="34" charset="0"/>
            </a:endParaRPr>
          </a:p>
          <a:p>
            <a:endParaRPr lang="fr-FR" sz="2000" dirty="0">
              <a:solidFill>
                <a:srgbClr val="96160F"/>
              </a:solidFill>
              <a:latin typeface="Helvetica" pitchFamily="2" charset="0"/>
            </a:endParaRPr>
          </a:p>
        </p:txBody>
      </p:sp>
      <p:pic>
        <p:nvPicPr>
          <p:cNvPr id="7" name="Image 6">
            <a:extLst>
              <a:ext uri="{FF2B5EF4-FFF2-40B4-BE49-F238E27FC236}">
                <a16:creationId xmlns:a16="http://schemas.microsoft.com/office/drawing/2014/main" id="{584F8D78-D4EC-CA33-7879-B935FA10B22F}"/>
              </a:ext>
            </a:extLst>
          </p:cNvPr>
          <p:cNvPicPr>
            <a:picLocks noChangeAspect="1"/>
          </p:cNvPicPr>
          <p:nvPr/>
        </p:nvPicPr>
        <p:blipFill>
          <a:blip r:embed="rId2"/>
          <a:stretch>
            <a:fillRect/>
          </a:stretch>
        </p:blipFill>
        <p:spPr>
          <a:xfrm>
            <a:off x="10990554" y="4110360"/>
            <a:ext cx="1031209" cy="2747639"/>
          </a:xfrm>
          <a:prstGeom prst="rect">
            <a:avLst/>
          </a:prstGeom>
        </p:spPr>
      </p:pic>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9788" y="365125"/>
            <a:ext cx="10515600" cy="1325563"/>
          </a:xfrm>
        </p:spPr>
        <p:txBody>
          <a:bodyPr>
            <a:normAutofit/>
          </a:bodyPr>
          <a:lstStyle/>
          <a:p>
            <a:r>
              <a:rPr lang="fr-FR" sz="3200" b="1" dirty="0">
                <a:latin typeface="Helvetica" pitchFamily="2" charset="0"/>
              </a:rPr>
              <a:t>WG </a:t>
            </a:r>
            <a:r>
              <a:rPr lang="fr-FR" sz="3200" b="1" dirty="0" err="1">
                <a:latin typeface="Helvetica" pitchFamily="2" charset="0"/>
              </a:rPr>
              <a:t>Sargassum</a:t>
            </a:r>
            <a:r>
              <a:rPr lang="fr-FR" sz="3200" b="1" dirty="0">
                <a:latin typeface="Helvetica" pitchFamily="2" charset="0"/>
              </a:rPr>
              <a:t> </a:t>
            </a:r>
            <a:r>
              <a:rPr lang="fr-FR" sz="3200" b="1" dirty="0" err="1">
                <a:latin typeface="Helvetica" pitchFamily="2" charset="0"/>
              </a:rPr>
              <a:t>tasks</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3"/>
          <a:stretch>
            <a:fillRect/>
          </a:stretch>
        </p:blipFill>
        <p:spPr>
          <a:xfrm>
            <a:off x="0" y="0"/>
            <a:ext cx="1016000" cy="1016000"/>
          </a:xfrm>
          <a:prstGeom prst="rect">
            <a:avLst/>
          </a:prstGeom>
        </p:spPr>
      </p:pic>
    </p:spTree>
    <p:extLst>
      <p:ext uri="{BB962C8B-B14F-4D97-AF65-F5344CB8AC3E}">
        <p14:creationId xmlns:p14="http://schemas.microsoft.com/office/powerpoint/2010/main" val="150614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280F34-A586-3B17-BB85-2CCF0971BA14}"/>
              </a:ext>
            </a:extLst>
          </p:cNvPr>
          <p:cNvSpPr>
            <a:spLocks noGrp="1"/>
          </p:cNvSpPr>
          <p:nvPr>
            <p:ph type="title"/>
          </p:nvPr>
        </p:nvSpPr>
        <p:spPr/>
        <p:txBody>
          <a:bodyPr>
            <a:normAutofit/>
          </a:bodyPr>
          <a:lstStyle/>
          <a:p>
            <a:r>
              <a:rPr lang="fr-FR" sz="3200" b="1" dirty="0">
                <a:latin typeface="Helvetica" pitchFamily="2" charset="0"/>
              </a:rPr>
              <a:t>WG </a:t>
            </a:r>
            <a:r>
              <a:rPr lang="fr-FR" sz="3200" b="1" dirty="0" err="1">
                <a:latin typeface="Helvetica" pitchFamily="2" charset="0"/>
              </a:rPr>
              <a:t>Sargassum</a:t>
            </a:r>
            <a:r>
              <a:rPr lang="fr-FR" sz="3200" b="1" dirty="0">
                <a:latin typeface="Helvetica" pitchFamily="2" charset="0"/>
              </a:rPr>
              <a:t> timeline</a:t>
            </a:r>
          </a:p>
        </p:txBody>
      </p:sp>
      <p:pic>
        <p:nvPicPr>
          <p:cNvPr id="11" name="Image 10">
            <a:extLst>
              <a:ext uri="{FF2B5EF4-FFF2-40B4-BE49-F238E27FC236}">
                <a16:creationId xmlns:a16="http://schemas.microsoft.com/office/drawing/2014/main" id="{272E249B-E4FD-77D5-B810-A9160F2F93EC}"/>
              </a:ext>
            </a:extLst>
          </p:cNvPr>
          <p:cNvPicPr>
            <a:picLocks noChangeAspect="1"/>
          </p:cNvPicPr>
          <p:nvPr/>
        </p:nvPicPr>
        <p:blipFill>
          <a:blip r:embed="rId3"/>
          <a:stretch>
            <a:fillRect/>
          </a:stretch>
        </p:blipFill>
        <p:spPr>
          <a:xfrm>
            <a:off x="0" y="0"/>
            <a:ext cx="1016000" cy="1016000"/>
          </a:xfrm>
          <a:prstGeom prst="rect">
            <a:avLst/>
          </a:prstGeom>
        </p:spPr>
      </p:pic>
      <p:pic>
        <p:nvPicPr>
          <p:cNvPr id="4" name="Image 3">
            <a:extLst>
              <a:ext uri="{FF2B5EF4-FFF2-40B4-BE49-F238E27FC236}">
                <a16:creationId xmlns:a16="http://schemas.microsoft.com/office/drawing/2014/main" id="{77508F0A-E4DB-4D27-A132-E198659D7EDC}"/>
              </a:ext>
            </a:extLst>
          </p:cNvPr>
          <p:cNvPicPr>
            <a:picLocks noChangeAspect="1"/>
          </p:cNvPicPr>
          <p:nvPr/>
        </p:nvPicPr>
        <p:blipFill>
          <a:blip r:embed="rId4"/>
          <a:stretch>
            <a:fillRect/>
          </a:stretch>
        </p:blipFill>
        <p:spPr>
          <a:xfrm>
            <a:off x="184205" y="2146525"/>
            <a:ext cx="11823590" cy="2564950"/>
          </a:xfrm>
          <a:prstGeom prst="rect">
            <a:avLst/>
          </a:prstGeom>
        </p:spPr>
      </p:pic>
      <p:sp>
        <p:nvSpPr>
          <p:cNvPr id="8" name="ZoneTexte 7">
            <a:extLst>
              <a:ext uri="{FF2B5EF4-FFF2-40B4-BE49-F238E27FC236}">
                <a16:creationId xmlns:a16="http://schemas.microsoft.com/office/drawing/2014/main" id="{A6899559-7F95-46E6-B92A-87AB91E3F7B6}"/>
              </a:ext>
            </a:extLst>
          </p:cNvPr>
          <p:cNvSpPr txBox="1"/>
          <p:nvPr/>
        </p:nvSpPr>
        <p:spPr>
          <a:xfrm>
            <a:off x="601133" y="5562600"/>
            <a:ext cx="1336007" cy="369332"/>
          </a:xfrm>
          <a:prstGeom prst="rect">
            <a:avLst/>
          </a:prstGeom>
          <a:noFill/>
        </p:spPr>
        <p:txBody>
          <a:bodyPr wrap="none" rtlCol="0">
            <a:spAutoFit/>
          </a:bodyPr>
          <a:lstStyle/>
          <a:p>
            <a:r>
              <a:rPr lang="fr-FR" dirty="0"/>
              <a:t>10 meetings</a:t>
            </a:r>
          </a:p>
        </p:txBody>
      </p:sp>
    </p:spTree>
    <p:extLst>
      <p:ext uri="{BB962C8B-B14F-4D97-AF65-F5344CB8AC3E}">
        <p14:creationId xmlns:p14="http://schemas.microsoft.com/office/powerpoint/2010/main" val="207226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8FC249-4C06-B791-40C6-857CBF068EC2}"/>
              </a:ext>
            </a:extLst>
          </p:cNvPr>
          <p:cNvPicPr>
            <a:picLocks noChangeAspect="1"/>
          </p:cNvPicPr>
          <p:nvPr/>
        </p:nvPicPr>
        <p:blipFill>
          <a:blip r:embed="rId2"/>
          <a:stretch>
            <a:fillRect/>
          </a:stretch>
        </p:blipFill>
        <p:spPr>
          <a:xfrm>
            <a:off x="0" y="25901"/>
            <a:ext cx="4741333" cy="6858000"/>
          </a:xfrm>
          <a:prstGeom prst="rect">
            <a:avLst/>
          </a:prstGeom>
        </p:spPr>
      </p:pic>
      <p:sp>
        <p:nvSpPr>
          <p:cNvPr id="7" name="Titre 1">
            <a:extLst>
              <a:ext uri="{FF2B5EF4-FFF2-40B4-BE49-F238E27FC236}">
                <a16:creationId xmlns:a16="http://schemas.microsoft.com/office/drawing/2014/main" id="{74358764-78CE-400B-ADD8-B35A9BBEFC2A}"/>
              </a:ext>
            </a:extLst>
          </p:cNvPr>
          <p:cNvSpPr>
            <a:spLocks noGrp="1"/>
          </p:cNvSpPr>
          <p:nvPr>
            <p:ph type="title"/>
          </p:nvPr>
        </p:nvSpPr>
        <p:spPr>
          <a:xfrm>
            <a:off x="1567534" y="313443"/>
            <a:ext cx="3876533" cy="1919842"/>
          </a:xfrm>
        </p:spPr>
        <p:txBody>
          <a:bodyPr>
            <a:normAutofit fontScale="90000"/>
          </a:bodyPr>
          <a:lstStyle/>
          <a:p>
            <a:pPr algn="ctr">
              <a:lnSpc>
                <a:spcPct val="150000"/>
              </a:lnSpc>
            </a:pPr>
            <a:r>
              <a:rPr lang="fr-FR" b="1" dirty="0" err="1">
                <a:latin typeface="Helvetica" panose="020B0604020202020204" pitchFamily="34" charset="0"/>
                <a:cs typeface="Helvetica" panose="020B0604020202020204" pitchFamily="34" charset="0"/>
              </a:rPr>
              <a:t>Task</a:t>
            </a:r>
            <a:r>
              <a:rPr lang="fr-FR" b="1" dirty="0">
                <a:latin typeface="Helvetica" panose="020B0604020202020204" pitchFamily="34" charset="0"/>
                <a:cs typeface="Helvetica" panose="020B0604020202020204" pitchFamily="34" charset="0"/>
              </a:rPr>
              <a:t> 1</a:t>
            </a:r>
            <a:br>
              <a:rPr lang="fr-FR" b="1" dirty="0">
                <a:latin typeface="Helvetica" panose="020B0604020202020204" pitchFamily="34" charset="0"/>
                <a:cs typeface="Helvetica" panose="020B0604020202020204" pitchFamily="34" charset="0"/>
              </a:rPr>
            </a:br>
            <a:endParaRPr lang="fr-FR" b="1" dirty="0">
              <a:latin typeface="Helvetica" panose="020B0604020202020204" pitchFamily="34" charset="0"/>
              <a:cs typeface="Helvetica" panose="020B0604020202020204" pitchFamily="34" charset="0"/>
            </a:endParaRPr>
          </a:p>
        </p:txBody>
      </p:sp>
      <p:pic>
        <p:nvPicPr>
          <p:cNvPr id="8" name="Image 7">
            <a:extLst>
              <a:ext uri="{FF2B5EF4-FFF2-40B4-BE49-F238E27FC236}">
                <a16:creationId xmlns:a16="http://schemas.microsoft.com/office/drawing/2014/main" id="{5FBF4976-66FA-41B3-8539-9155A81625D5}"/>
              </a:ext>
            </a:extLst>
          </p:cNvPr>
          <p:cNvPicPr>
            <a:picLocks noChangeAspect="1"/>
          </p:cNvPicPr>
          <p:nvPr/>
        </p:nvPicPr>
        <p:blipFill>
          <a:blip r:embed="rId3"/>
          <a:stretch>
            <a:fillRect/>
          </a:stretch>
        </p:blipFill>
        <p:spPr>
          <a:xfrm>
            <a:off x="394157" y="1785571"/>
            <a:ext cx="1910263" cy="5089863"/>
          </a:xfrm>
          <a:prstGeom prst="rect">
            <a:avLst/>
          </a:prstGeom>
        </p:spPr>
      </p:pic>
      <p:pic>
        <p:nvPicPr>
          <p:cNvPr id="6" name="Image 5">
            <a:extLst>
              <a:ext uri="{FF2B5EF4-FFF2-40B4-BE49-F238E27FC236}">
                <a16:creationId xmlns:a16="http://schemas.microsoft.com/office/drawing/2014/main" id="{677635CA-F474-42F6-8369-6A166D16E38D}"/>
              </a:ext>
            </a:extLst>
          </p:cNvPr>
          <p:cNvPicPr>
            <a:picLocks noChangeAspect="1"/>
          </p:cNvPicPr>
          <p:nvPr/>
        </p:nvPicPr>
        <p:blipFill>
          <a:blip r:embed="rId4"/>
          <a:stretch>
            <a:fillRect/>
          </a:stretch>
        </p:blipFill>
        <p:spPr>
          <a:xfrm>
            <a:off x="9994741" y="3626709"/>
            <a:ext cx="2087192" cy="3129261"/>
          </a:xfrm>
          <a:prstGeom prst="rect">
            <a:avLst/>
          </a:prstGeom>
        </p:spPr>
      </p:pic>
      <p:sp>
        <p:nvSpPr>
          <p:cNvPr id="9" name="Titre 1">
            <a:extLst>
              <a:ext uri="{FF2B5EF4-FFF2-40B4-BE49-F238E27FC236}">
                <a16:creationId xmlns:a16="http://schemas.microsoft.com/office/drawing/2014/main" id="{BFFB5902-C876-42B5-B4D2-B0F0288A03A1}"/>
              </a:ext>
            </a:extLst>
          </p:cNvPr>
          <p:cNvSpPr txBox="1">
            <a:spLocks/>
          </p:cNvSpPr>
          <p:nvPr/>
        </p:nvSpPr>
        <p:spPr>
          <a:xfrm>
            <a:off x="5232400" y="1002574"/>
            <a:ext cx="6565443" cy="1919842"/>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9600" b="1" dirty="0">
                <a:effectLst/>
                <a:latin typeface="Times New Roman" panose="02020603050405020304" pitchFamily="18" charset="0"/>
                <a:ea typeface="Calibri" panose="020F0502020204030204" pitchFamily="34" charset="0"/>
                <a:cs typeface="Times New Roman" panose="02020603050405020304" pitchFamily="18" charset="0"/>
              </a:rPr>
              <a:t>Contracting Parties needs related to managing Sargassum influx and how such influx may affect their implementation of obligations under the SPAW Protocol and Cartagena Convention, as well as the LBS Protocol-Survey analyze</a:t>
            </a:r>
            <a:endParaRPr lang="fr-FR" sz="9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br>
              <a:rPr lang="fr-FR" b="1" dirty="0">
                <a:latin typeface="Helvetica" panose="020B0604020202020204" pitchFamily="34" charset="0"/>
                <a:cs typeface="Helvetica" panose="020B0604020202020204" pitchFamily="34" charset="0"/>
              </a:rPr>
            </a:br>
            <a:endParaRPr lang="fr-FR"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7975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pic>
        <p:nvPicPr>
          <p:cNvPr id="6" name="Image 5">
            <a:extLst>
              <a:ext uri="{FF2B5EF4-FFF2-40B4-BE49-F238E27FC236}">
                <a16:creationId xmlns:a16="http://schemas.microsoft.com/office/drawing/2014/main" id="{00705592-15A7-4B5F-A888-32AA1B249409}"/>
              </a:ext>
            </a:extLst>
          </p:cNvPr>
          <p:cNvPicPr>
            <a:picLocks noChangeAspect="1"/>
          </p:cNvPicPr>
          <p:nvPr/>
        </p:nvPicPr>
        <p:blipFill>
          <a:blip r:embed="rId3"/>
          <a:stretch>
            <a:fillRect/>
          </a:stretch>
        </p:blipFill>
        <p:spPr>
          <a:xfrm>
            <a:off x="4180731" y="857681"/>
            <a:ext cx="7841032" cy="5500785"/>
          </a:xfrm>
          <a:prstGeom prst="rect">
            <a:avLst/>
          </a:prstGeom>
        </p:spPr>
      </p:pic>
      <p:pic>
        <p:nvPicPr>
          <p:cNvPr id="7" name="Image 6">
            <a:extLst>
              <a:ext uri="{FF2B5EF4-FFF2-40B4-BE49-F238E27FC236}">
                <a16:creationId xmlns:a16="http://schemas.microsoft.com/office/drawing/2014/main" id="{584F8D78-D4EC-CA33-7879-B935FA10B22F}"/>
              </a:ext>
            </a:extLst>
          </p:cNvPr>
          <p:cNvPicPr>
            <a:picLocks noChangeAspect="1"/>
          </p:cNvPicPr>
          <p:nvPr/>
        </p:nvPicPr>
        <p:blipFill>
          <a:blip r:embed="rId4"/>
          <a:stretch>
            <a:fillRect/>
          </a:stretch>
        </p:blipFill>
        <p:spPr>
          <a:xfrm>
            <a:off x="11432387" y="5287617"/>
            <a:ext cx="589376" cy="1570382"/>
          </a:xfrm>
          <a:prstGeom prst="rect">
            <a:avLst/>
          </a:prstGeom>
        </p:spPr>
      </p:pic>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413065" y="3801534"/>
            <a:ext cx="3479800" cy="2703076"/>
          </a:xfrm>
        </p:spPr>
        <p:txBody>
          <a:bodyPr>
            <a:normAutofit fontScale="90000"/>
          </a:bodyPr>
          <a:lstStyle/>
          <a:p>
            <a:r>
              <a:rPr lang="fr-FR" sz="3200" b="1" dirty="0">
                <a:latin typeface="Helvetica" pitchFamily="2" charset="0"/>
              </a:rPr>
              <a:t>Survey</a:t>
            </a:r>
            <a:br>
              <a:rPr lang="fr-FR" sz="3200" b="1" dirty="0">
                <a:latin typeface="Helvetica" pitchFamily="2" charset="0"/>
              </a:rPr>
            </a:br>
            <a:r>
              <a:rPr lang="fr-FR" sz="2000" b="1" dirty="0">
                <a:latin typeface="Helvetica" pitchFamily="2" charset="0"/>
              </a:rPr>
              <a:t>English version</a:t>
            </a:r>
            <a:br>
              <a:rPr lang="fr-FR" sz="2000" b="1" dirty="0">
                <a:latin typeface="Helvetica" pitchFamily="2" charset="0"/>
              </a:rPr>
            </a:br>
            <a:br>
              <a:rPr lang="fr-FR" sz="2000" b="1" dirty="0">
                <a:latin typeface="Helvetica" pitchFamily="2" charset="0"/>
              </a:rPr>
            </a:br>
            <a:r>
              <a:rPr lang="fr-FR" sz="1100" b="1" dirty="0">
                <a:latin typeface="Helvetica" pitchFamily="2" charset="0"/>
              </a:rPr>
              <a:t>(French &amp; </a:t>
            </a:r>
            <a:r>
              <a:rPr lang="fr-FR" sz="1100" b="1" dirty="0" err="1">
                <a:latin typeface="Helvetica" pitchFamily="2" charset="0"/>
              </a:rPr>
              <a:t>Spanish</a:t>
            </a:r>
            <a:r>
              <a:rPr lang="fr-FR" sz="1100" b="1" dirty="0">
                <a:latin typeface="Helvetica" pitchFamily="2" charset="0"/>
              </a:rPr>
              <a:t> versions as </a:t>
            </a:r>
            <a:r>
              <a:rPr lang="fr-FR" sz="1100" b="1" dirty="0" err="1">
                <a:latin typeface="Helvetica" pitchFamily="2" charset="0"/>
              </a:rPr>
              <a:t>well</a:t>
            </a:r>
            <a:r>
              <a:rPr lang="fr-FR" sz="1100" b="1" dirty="0">
                <a:latin typeface="Helvetica" pitchFamily="2" charset="0"/>
              </a:rPr>
              <a:t>)</a:t>
            </a:r>
            <a:br>
              <a:rPr lang="fr-FR" sz="1100" b="1" dirty="0">
                <a:latin typeface="Helvetica" pitchFamily="2" charset="0"/>
              </a:rPr>
            </a:br>
            <a:br>
              <a:rPr lang="fr-FR" sz="1100" b="1" dirty="0">
                <a:latin typeface="Helvetica" pitchFamily="2" charset="0"/>
              </a:rPr>
            </a:br>
            <a:r>
              <a:rPr lang="fr-FR" sz="1100" dirty="0" err="1">
                <a:latin typeface="Helvetica" pitchFamily="2" charset="0"/>
              </a:rPr>
              <a:t>Contracting</a:t>
            </a:r>
            <a:r>
              <a:rPr lang="fr-FR" sz="1100" dirty="0">
                <a:latin typeface="Helvetica" pitchFamily="2" charset="0"/>
              </a:rPr>
              <a:t> Parties consultation : June-August 2024</a:t>
            </a:r>
            <a:br>
              <a:rPr lang="fr-FR" sz="1100" dirty="0">
                <a:latin typeface="Helvetica" pitchFamily="2" charset="0"/>
              </a:rPr>
            </a:br>
            <a:br>
              <a:rPr lang="fr-FR" sz="1100" dirty="0">
                <a:latin typeface="Helvetica" pitchFamily="2" charset="0"/>
              </a:rPr>
            </a:br>
            <a:br>
              <a:rPr lang="fr-FR" sz="1100" dirty="0">
                <a:latin typeface="Helvetica" pitchFamily="2" charset="0"/>
              </a:rPr>
            </a:br>
            <a:br>
              <a:rPr lang="fr-FR" sz="1100" dirty="0">
                <a:latin typeface="Helvetica" pitchFamily="2" charset="0"/>
              </a:rPr>
            </a:br>
            <a:r>
              <a:rPr lang="fr-FR" sz="1600" b="1" dirty="0">
                <a:latin typeface="Helvetica" pitchFamily="2" charset="0"/>
              </a:rPr>
              <a:t>Section A General information</a:t>
            </a:r>
            <a:br>
              <a:rPr lang="fr-FR" sz="1600" b="1" dirty="0">
                <a:latin typeface="Helvetica" pitchFamily="2" charset="0"/>
              </a:rPr>
            </a:br>
            <a:br>
              <a:rPr lang="fr-FR" sz="1600" b="1" dirty="0">
                <a:latin typeface="Helvetica" pitchFamily="2" charset="0"/>
              </a:rPr>
            </a:br>
            <a:br>
              <a:rPr lang="fr-FR" sz="1600" b="1" dirty="0">
                <a:latin typeface="Helvetica" pitchFamily="2" charset="0"/>
              </a:rPr>
            </a:br>
            <a:r>
              <a:rPr lang="fr-FR" sz="1600" b="1" dirty="0">
                <a:latin typeface="Helvetica" pitchFamily="2" charset="0"/>
              </a:rPr>
              <a:t>Section B Countries </a:t>
            </a:r>
            <a:r>
              <a:rPr lang="fr-FR" sz="1600" b="1" dirty="0" err="1">
                <a:latin typeface="Helvetica" pitchFamily="2" charset="0"/>
              </a:rPr>
              <a:t>needs</a:t>
            </a:r>
            <a:r>
              <a:rPr lang="fr-FR" sz="1600" b="1" dirty="0">
                <a:latin typeface="Helvetica" pitchFamily="2" charset="0"/>
              </a:rPr>
              <a:t> </a:t>
            </a:r>
            <a:r>
              <a:rPr lang="fr-FR" sz="1600" b="1" dirty="0" err="1">
                <a:latin typeface="Helvetica" pitchFamily="2" charset="0"/>
              </a:rPr>
              <a:t>relating</a:t>
            </a:r>
            <a:r>
              <a:rPr lang="fr-FR" sz="1600" b="1" dirty="0">
                <a:latin typeface="Helvetica" pitchFamily="2" charset="0"/>
              </a:rPr>
              <a:t> to </a:t>
            </a:r>
            <a:r>
              <a:rPr lang="fr-FR" sz="1600" b="1" dirty="0" err="1">
                <a:latin typeface="Helvetica" pitchFamily="2" charset="0"/>
              </a:rPr>
              <a:t>Sargassum</a:t>
            </a:r>
            <a:r>
              <a:rPr lang="fr-FR" sz="1600" b="1" dirty="0">
                <a:latin typeface="Helvetica" pitchFamily="2" charset="0"/>
              </a:rPr>
              <a:t> </a:t>
            </a:r>
            <a:r>
              <a:rPr lang="fr-FR" sz="1600" b="1" dirty="0" err="1">
                <a:latin typeface="Helvetica" pitchFamily="2" charset="0"/>
              </a:rPr>
              <a:t>inundation</a:t>
            </a:r>
            <a:br>
              <a:rPr lang="fr-FR" sz="1600" b="1" dirty="0">
                <a:latin typeface="Helvetica" pitchFamily="2" charset="0"/>
              </a:rPr>
            </a:br>
            <a:br>
              <a:rPr lang="fr-FR" sz="1600" b="1" dirty="0">
                <a:latin typeface="Helvetica" pitchFamily="2" charset="0"/>
              </a:rPr>
            </a:br>
            <a:br>
              <a:rPr lang="fr-FR" sz="1600" b="1" dirty="0">
                <a:latin typeface="Helvetica" pitchFamily="2" charset="0"/>
              </a:rPr>
            </a:br>
            <a:r>
              <a:rPr lang="fr-FR" sz="1600" b="1" dirty="0">
                <a:latin typeface="Helvetica" pitchFamily="2" charset="0"/>
              </a:rPr>
              <a:t>Section C Relevance to the SPAW </a:t>
            </a:r>
            <a:r>
              <a:rPr lang="fr-FR" sz="1600" b="1" dirty="0" err="1">
                <a:latin typeface="Helvetica" pitchFamily="2" charset="0"/>
              </a:rPr>
              <a:t>protocol</a:t>
            </a:r>
            <a:br>
              <a:rPr lang="fr-FR" sz="1600" b="1" dirty="0">
                <a:latin typeface="Helvetica" pitchFamily="2" charset="0"/>
              </a:rPr>
            </a:br>
            <a:br>
              <a:rPr lang="fr-FR" sz="1600" b="1" dirty="0">
                <a:latin typeface="Helvetica" pitchFamily="2" charset="0"/>
              </a:rPr>
            </a:br>
            <a:br>
              <a:rPr lang="fr-FR" sz="1600" b="1" dirty="0">
                <a:latin typeface="Helvetica" pitchFamily="2" charset="0"/>
              </a:rPr>
            </a:br>
            <a:r>
              <a:rPr lang="fr-FR" sz="1600" b="1" dirty="0">
                <a:latin typeface="Helvetica" pitchFamily="2" charset="0"/>
              </a:rPr>
              <a:t>Section D Relevance to the LBS </a:t>
            </a:r>
            <a:r>
              <a:rPr lang="fr-FR" sz="1600" b="1" dirty="0" err="1">
                <a:latin typeface="Helvetica" pitchFamily="2" charset="0"/>
              </a:rPr>
              <a:t>protocol</a:t>
            </a:r>
            <a:br>
              <a:rPr lang="fr-FR" sz="1600" b="1" dirty="0">
                <a:latin typeface="Helvetica" pitchFamily="2" charset="0"/>
              </a:rPr>
            </a:br>
            <a:br>
              <a:rPr lang="fr-FR" sz="1600" b="1" dirty="0">
                <a:latin typeface="Helvetica" pitchFamily="2" charset="0"/>
              </a:rPr>
            </a:br>
            <a:br>
              <a:rPr lang="fr-FR" sz="1600" b="1" dirty="0">
                <a:latin typeface="Helvetica" pitchFamily="2" charset="0"/>
              </a:rPr>
            </a:br>
            <a:r>
              <a:rPr lang="fr-FR" sz="1600" b="1" dirty="0">
                <a:latin typeface="Helvetica" pitchFamily="2" charset="0"/>
              </a:rPr>
              <a:t>Section E Relevance to the Cartagena Convention</a:t>
            </a:r>
            <a:br>
              <a:rPr lang="fr-FR" sz="1600" b="1" dirty="0">
                <a:latin typeface="Helvetica" pitchFamily="2" charset="0"/>
              </a:rPr>
            </a:br>
            <a:br>
              <a:rPr lang="fr-FR" sz="1600" b="1" dirty="0">
                <a:latin typeface="Helvetica" pitchFamily="2" charset="0"/>
              </a:rPr>
            </a:br>
            <a:br>
              <a:rPr lang="fr-FR" sz="1600" b="1" dirty="0">
                <a:latin typeface="Helvetica" pitchFamily="2" charset="0"/>
              </a:rPr>
            </a:br>
            <a:r>
              <a:rPr lang="fr-FR" sz="1600" b="1" dirty="0">
                <a:latin typeface="Helvetica" pitchFamily="2" charset="0"/>
              </a:rPr>
              <a:t>Section F </a:t>
            </a:r>
            <a:r>
              <a:rPr lang="fr-FR" sz="1600" b="1" dirty="0" err="1">
                <a:latin typeface="Helvetica" pitchFamily="2" charset="0"/>
              </a:rPr>
              <a:t>Any</a:t>
            </a:r>
            <a:r>
              <a:rPr lang="fr-FR" sz="1600" b="1" dirty="0">
                <a:latin typeface="Helvetica" pitchFamily="2" charset="0"/>
              </a:rPr>
              <a:t> </a:t>
            </a:r>
            <a:r>
              <a:rPr lang="fr-FR" sz="1600" b="1" dirty="0" err="1">
                <a:latin typeface="Helvetica" pitchFamily="2" charset="0"/>
              </a:rPr>
              <a:t>other</a:t>
            </a:r>
            <a:r>
              <a:rPr lang="fr-FR" sz="1600" b="1" dirty="0">
                <a:latin typeface="Helvetica" pitchFamily="2" charset="0"/>
              </a:rPr>
              <a:t> </a:t>
            </a:r>
            <a:r>
              <a:rPr lang="fr-FR" sz="1600" b="1" dirty="0" err="1">
                <a:latin typeface="Helvetica" pitchFamily="2" charset="0"/>
              </a:rPr>
              <a:t>comments</a:t>
            </a:r>
            <a:br>
              <a:rPr lang="fr-FR" sz="1300" b="1" dirty="0">
                <a:latin typeface="Helvetica" pitchFamily="2" charset="0"/>
              </a:rPr>
            </a:br>
            <a:endParaRPr lang="fr-FR" sz="1300" b="1" dirty="0">
              <a:latin typeface="Helvetica" pitchFamily="2" charset="0"/>
            </a:endParaRPr>
          </a:p>
        </p:txBody>
      </p:sp>
    </p:spTree>
    <p:extLst>
      <p:ext uri="{BB962C8B-B14F-4D97-AF65-F5344CB8AC3E}">
        <p14:creationId xmlns:p14="http://schemas.microsoft.com/office/powerpoint/2010/main" val="3207757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1119850" y="-154782"/>
            <a:ext cx="10515600" cy="1325563"/>
          </a:xfrm>
        </p:spPr>
        <p:txBody>
          <a:bodyPr>
            <a:normAutofit/>
          </a:bodyPr>
          <a:lstStyle/>
          <a:p>
            <a:r>
              <a:rPr lang="en-US" sz="3200" b="1" dirty="0">
                <a:latin typeface="Helvetica" pitchFamily="2" charset="0"/>
              </a:rPr>
              <a:t>Participation report</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graphicFrame>
        <p:nvGraphicFramePr>
          <p:cNvPr id="8" name="Objet 7">
            <a:extLst>
              <a:ext uri="{FF2B5EF4-FFF2-40B4-BE49-F238E27FC236}">
                <a16:creationId xmlns:a16="http://schemas.microsoft.com/office/drawing/2014/main" id="{CFCE7B6C-8D8F-4E2E-865F-A2BB165190E2}"/>
              </a:ext>
            </a:extLst>
          </p:cNvPr>
          <p:cNvGraphicFramePr>
            <a:graphicFrameLocks noChangeAspect="1"/>
          </p:cNvGraphicFramePr>
          <p:nvPr>
            <p:extLst>
              <p:ext uri="{D42A27DB-BD31-4B8C-83A1-F6EECF244321}">
                <p14:modId xmlns:p14="http://schemas.microsoft.com/office/powerpoint/2010/main" val="1241711789"/>
              </p:ext>
            </p:extLst>
          </p:nvPr>
        </p:nvGraphicFramePr>
        <p:xfrm>
          <a:off x="872711" y="1489435"/>
          <a:ext cx="3595501" cy="5137733"/>
        </p:xfrm>
        <a:graphic>
          <a:graphicData uri="http://schemas.openxmlformats.org/presentationml/2006/ole">
            <mc:AlternateContent xmlns:mc="http://schemas.openxmlformats.org/markup-compatibility/2006">
              <mc:Choice xmlns:v="urn:schemas-microsoft-com:vml" Requires="v">
                <p:oleObj name="Worksheet" r:id="rId3" imgW="3752726" imgH="5362582" progId="Excel.Sheet.12">
                  <p:embed/>
                </p:oleObj>
              </mc:Choice>
              <mc:Fallback>
                <p:oleObj name="Worksheet" r:id="rId3" imgW="3752726" imgH="5362582" progId="Excel.Sheet.12">
                  <p:embed/>
                  <p:pic>
                    <p:nvPicPr>
                      <p:cNvPr id="0" name=""/>
                      <p:cNvPicPr/>
                      <p:nvPr/>
                    </p:nvPicPr>
                    <p:blipFill>
                      <a:blip r:embed="rId4"/>
                      <a:stretch>
                        <a:fillRect/>
                      </a:stretch>
                    </p:blipFill>
                    <p:spPr>
                      <a:xfrm>
                        <a:off x="872711" y="1489435"/>
                        <a:ext cx="3595501" cy="5137733"/>
                      </a:xfrm>
                      <a:prstGeom prst="rect">
                        <a:avLst/>
                      </a:prstGeom>
                    </p:spPr>
                  </p:pic>
                </p:oleObj>
              </mc:Fallback>
            </mc:AlternateContent>
          </a:graphicData>
        </a:graphic>
      </p:graphicFrame>
      <p:pic>
        <p:nvPicPr>
          <p:cNvPr id="10" name="image11.png">
            <a:extLst>
              <a:ext uri="{FF2B5EF4-FFF2-40B4-BE49-F238E27FC236}">
                <a16:creationId xmlns:a16="http://schemas.microsoft.com/office/drawing/2014/main" id="{F0094C34-E18D-4864-B832-4F0845E21410}"/>
              </a:ext>
            </a:extLst>
          </p:cNvPr>
          <p:cNvPicPr/>
          <p:nvPr/>
        </p:nvPicPr>
        <p:blipFill>
          <a:blip r:embed="rId5"/>
          <a:srcRect/>
          <a:stretch>
            <a:fillRect/>
          </a:stretch>
        </p:blipFill>
        <p:spPr>
          <a:xfrm>
            <a:off x="5309474" y="1814135"/>
            <a:ext cx="6325976" cy="4358217"/>
          </a:xfrm>
          <a:prstGeom prst="rect">
            <a:avLst/>
          </a:prstGeom>
          <a:ln/>
        </p:spPr>
      </p:pic>
    </p:spTree>
    <p:extLst>
      <p:ext uri="{BB962C8B-B14F-4D97-AF65-F5344CB8AC3E}">
        <p14:creationId xmlns:p14="http://schemas.microsoft.com/office/powerpoint/2010/main" val="121819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84F8D78-D4EC-CA33-7879-B935FA10B22F}"/>
              </a:ext>
            </a:extLst>
          </p:cNvPr>
          <p:cNvPicPr>
            <a:picLocks noChangeAspect="1"/>
          </p:cNvPicPr>
          <p:nvPr/>
        </p:nvPicPr>
        <p:blipFill>
          <a:blip r:embed="rId2"/>
          <a:stretch>
            <a:fillRect/>
          </a:stretch>
        </p:blipFill>
        <p:spPr>
          <a:xfrm>
            <a:off x="9851667" y="1435132"/>
            <a:ext cx="2035242" cy="5422868"/>
          </a:xfrm>
          <a:prstGeom prst="rect">
            <a:avLst/>
          </a:prstGeom>
        </p:spPr>
      </p:pic>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en-US" sz="3200" b="1" dirty="0">
                <a:latin typeface="Helvetica" pitchFamily="2" charset="0"/>
              </a:rPr>
              <a:t>Analysis methodology</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3"/>
          <a:stretch>
            <a:fillRect/>
          </a:stretch>
        </p:blipFill>
        <p:spPr>
          <a:xfrm>
            <a:off x="0" y="0"/>
            <a:ext cx="1016000" cy="1016000"/>
          </a:xfrm>
          <a:prstGeom prst="rect">
            <a:avLst/>
          </a:prstGeom>
        </p:spPr>
      </p:pic>
      <p:pic>
        <p:nvPicPr>
          <p:cNvPr id="6" name="Image 5">
            <a:extLst>
              <a:ext uri="{FF2B5EF4-FFF2-40B4-BE49-F238E27FC236}">
                <a16:creationId xmlns:a16="http://schemas.microsoft.com/office/drawing/2014/main" id="{FBF50CC0-0A61-41A2-9AE7-D586D7C20C70}"/>
              </a:ext>
            </a:extLst>
          </p:cNvPr>
          <p:cNvPicPr>
            <a:picLocks noChangeAspect="1"/>
          </p:cNvPicPr>
          <p:nvPr/>
        </p:nvPicPr>
        <p:blipFill>
          <a:blip r:embed="rId4"/>
          <a:stretch>
            <a:fillRect/>
          </a:stretch>
        </p:blipFill>
        <p:spPr>
          <a:xfrm>
            <a:off x="7627229" y="0"/>
            <a:ext cx="4574232" cy="6858000"/>
          </a:xfrm>
          <a:prstGeom prst="rect">
            <a:avLst/>
          </a:prstGeom>
        </p:spPr>
      </p:pic>
      <p:sp>
        <p:nvSpPr>
          <p:cNvPr id="11" name="ZoneTexte 10">
            <a:extLst>
              <a:ext uri="{FF2B5EF4-FFF2-40B4-BE49-F238E27FC236}">
                <a16:creationId xmlns:a16="http://schemas.microsoft.com/office/drawing/2014/main" id="{F73F27A4-1C09-40DF-A59A-0B62802B9F88}"/>
              </a:ext>
            </a:extLst>
          </p:cNvPr>
          <p:cNvSpPr txBox="1"/>
          <p:nvPr/>
        </p:nvSpPr>
        <p:spPr>
          <a:xfrm>
            <a:off x="7614205" y="6627168"/>
            <a:ext cx="2300140" cy="230832"/>
          </a:xfrm>
          <a:prstGeom prst="rect">
            <a:avLst/>
          </a:prstGeom>
          <a:noFill/>
        </p:spPr>
        <p:txBody>
          <a:bodyPr wrap="square" rtlCol="0">
            <a:spAutoFit/>
          </a:bodyPr>
          <a:lstStyle/>
          <a:p>
            <a:r>
              <a:rPr lang="en-US" sz="900" dirty="0" err="1">
                <a:solidFill>
                  <a:schemeClr val="accent3">
                    <a:lumMod val="50000"/>
                  </a:schemeClr>
                </a:solidFill>
              </a:rPr>
              <a:t>Credits:Braden</a:t>
            </a:r>
            <a:r>
              <a:rPr lang="en-US" sz="900" dirty="0">
                <a:solidFill>
                  <a:schemeClr val="accent3">
                    <a:lumMod val="50000"/>
                  </a:schemeClr>
                </a:solidFill>
              </a:rPr>
              <a:t> </a:t>
            </a:r>
            <a:r>
              <a:rPr lang="en-US" sz="900" dirty="0" err="1">
                <a:solidFill>
                  <a:schemeClr val="accent3">
                    <a:lumMod val="50000"/>
                  </a:schemeClr>
                </a:solidFill>
              </a:rPr>
              <a:t>Collum</a:t>
            </a:r>
            <a:r>
              <a:rPr lang="en-US" sz="900" dirty="0">
                <a:solidFill>
                  <a:schemeClr val="accent3">
                    <a:lumMod val="50000"/>
                  </a:schemeClr>
                </a:solidFill>
              </a:rPr>
              <a:t> - </a:t>
            </a:r>
            <a:r>
              <a:rPr lang="en-US" sz="900" dirty="0" err="1">
                <a:solidFill>
                  <a:schemeClr val="accent3">
                    <a:lumMod val="50000"/>
                  </a:schemeClr>
                </a:solidFill>
              </a:rPr>
              <a:t>Unsplash</a:t>
            </a:r>
            <a:endParaRPr lang="en-US" sz="900" dirty="0">
              <a:solidFill>
                <a:schemeClr val="accent3">
                  <a:lumMod val="50000"/>
                </a:schemeClr>
              </a:solidFill>
            </a:endParaRPr>
          </a:p>
        </p:txBody>
      </p:sp>
      <p:graphicFrame>
        <p:nvGraphicFramePr>
          <p:cNvPr id="8" name="Graphique 7">
            <a:extLst>
              <a:ext uri="{FF2B5EF4-FFF2-40B4-BE49-F238E27FC236}">
                <a16:creationId xmlns:a16="http://schemas.microsoft.com/office/drawing/2014/main" id="{0BD759F2-0FE0-4E05-B5AB-07E232E7450D}"/>
              </a:ext>
            </a:extLst>
          </p:cNvPr>
          <p:cNvGraphicFramePr>
            <a:graphicFrameLocks/>
          </p:cNvGraphicFramePr>
          <p:nvPr/>
        </p:nvGraphicFramePr>
        <p:xfrm>
          <a:off x="1016000" y="2225143"/>
          <a:ext cx="5809162" cy="3552702"/>
        </p:xfrm>
        <a:graphic>
          <a:graphicData uri="http://schemas.openxmlformats.org/drawingml/2006/chart">
            <c:chart xmlns:c="http://schemas.openxmlformats.org/drawingml/2006/chart" xmlns:r="http://schemas.openxmlformats.org/officeDocument/2006/relationships" r:id="rId5"/>
          </a:graphicData>
        </a:graphic>
      </p:graphicFrame>
      <p:sp>
        <p:nvSpPr>
          <p:cNvPr id="12" name="Espace réservé du texte 2">
            <a:extLst>
              <a:ext uri="{FF2B5EF4-FFF2-40B4-BE49-F238E27FC236}">
                <a16:creationId xmlns:a16="http://schemas.microsoft.com/office/drawing/2014/main" id="{A59A3FE6-F80F-4F27-9EDC-A3871290B7E8}"/>
              </a:ext>
            </a:extLst>
          </p:cNvPr>
          <p:cNvSpPr>
            <a:spLocks noGrp="1"/>
          </p:cNvSpPr>
          <p:nvPr>
            <p:ph type="body" idx="1"/>
          </p:nvPr>
        </p:nvSpPr>
        <p:spPr>
          <a:xfrm>
            <a:off x="305090" y="2102177"/>
            <a:ext cx="6915841" cy="4034566"/>
          </a:xfrm>
        </p:spPr>
        <p:txBody>
          <a:bodyPr>
            <a:normAutofit fontScale="40000" lnSpcReduction="20000"/>
          </a:bodyPr>
          <a:lstStyle/>
          <a:p>
            <a:pPr marL="660400" marR="141605" indent="-228600" algn="just">
              <a:spcBef>
                <a:spcPts val="1405"/>
              </a:spcBef>
              <a:spcAft>
                <a:spcPts val="0"/>
              </a:spcAft>
            </a:pPr>
            <a:r>
              <a:rPr lang="en-US" sz="3400" b="1" dirty="0">
                <a:solidFill>
                  <a:schemeClr val="tx1"/>
                </a:solidFill>
                <a:latin typeface="Calibri "/>
                <a:ea typeface="Calibri" panose="020F0502020204030204" pitchFamily="34" charset="0"/>
              </a:rPr>
              <a:t>Format</a:t>
            </a:r>
            <a:r>
              <a:rPr lang="en-US" sz="3400" dirty="0">
                <a:solidFill>
                  <a:schemeClr val="tx1"/>
                </a:solidFill>
                <a:latin typeface="Calibri "/>
                <a:ea typeface="Calibri" panose="020F0502020204030204" pitchFamily="34" charset="0"/>
              </a:rPr>
              <a:t>: </a:t>
            </a:r>
          </a:p>
          <a:p>
            <a:pPr marL="774700" marR="141605" indent="-342900" algn="just">
              <a:spcBef>
                <a:spcPts val="1405"/>
              </a:spcBef>
              <a:buFontTx/>
              <a:buChar char="-"/>
            </a:pPr>
            <a:r>
              <a:rPr lang="en-US" sz="3400" dirty="0">
                <a:solidFill>
                  <a:srgbClr val="000000"/>
                </a:solidFill>
                <a:effectLst/>
                <a:latin typeface="Calibri "/>
                <a:ea typeface="Times New Roman" panose="02020603050405020304" pitchFamily="18" charset="0"/>
              </a:rPr>
              <a:t>It was </a:t>
            </a:r>
            <a:r>
              <a:rPr lang="en-US" sz="3400" dirty="0">
                <a:solidFill>
                  <a:schemeClr val="tx1"/>
                </a:solidFill>
                <a:latin typeface="Calibri "/>
              </a:rPr>
              <a:t>decided that analysis should be at the smallest territorial scale possible, creating a difference in scale depending on the availability of answers (e.g. responses from Aruba, Bonaire, St Eustatius, St Maarten and Saba were considered independently, although </a:t>
            </a:r>
            <a:r>
              <a:rPr lang="en-US" sz="3400" dirty="0" err="1">
                <a:solidFill>
                  <a:schemeClr val="tx1"/>
                </a:solidFill>
                <a:latin typeface="Calibri "/>
              </a:rPr>
              <a:t>recognising</a:t>
            </a:r>
            <a:r>
              <a:rPr lang="en-US" sz="3400" dirty="0">
                <a:solidFill>
                  <a:schemeClr val="tx1"/>
                </a:solidFill>
                <a:latin typeface="Calibri "/>
              </a:rPr>
              <a:t> that they represent the Kingdom of Netherlands).</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Technical summary of country responses to each question</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General conclusion of the study targeting the major outputs. </a:t>
            </a:r>
          </a:p>
          <a:p>
            <a:pPr marL="774700" marR="141605" indent="-342900" algn="just">
              <a:spcBef>
                <a:spcPts val="1405"/>
              </a:spcBef>
              <a:spcAft>
                <a:spcPts val="0"/>
              </a:spcAft>
              <a:buFontTx/>
              <a:buChar char="-"/>
            </a:pPr>
            <a:endParaRPr lang="en-US" sz="3400" dirty="0">
              <a:solidFill>
                <a:schemeClr val="tx1"/>
              </a:solidFill>
              <a:latin typeface="Calibri "/>
              <a:ea typeface="Calibri" panose="020F0502020204030204" pitchFamily="34" charset="0"/>
            </a:endParaRPr>
          </a:p>
          <a:p>
            <a:pPr marL="431800" marR="141605" algn="just">
              <a:spcBef>
                <a:spcPts val="1405"/>
              </a:spcBef>
              <a:spcAft>
                <a:spcPts val="0"/>
              </a:spcAft>
            </a:pPr>
            <a:r>
              <a:rPr lang="en-US" sz="3400" b="1" dirty="0">
                <a:solidFill>
                  <a:schemeClr val="tx1"/>
                </a:solidFill>
                <a:latin typeface="Calibri "/>
                <a:ea typeface="Calibri" panose="020F0502020204030204" pitchFamily="34" charset="0"/>
              </a:rPr>
              <a:t>Methodology :</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1 google collaborative document</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Experts assisted by SPAW-RAC collaboratively complete the document</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Validation and working meetings</a:t>
            </a:r>
          </a:p>
          <a:p>
            <a:pPr marL="774700" marR="141605" indent="-342900" algn="just">
              <a:spcBef>
                <a:spcPts val="1405"/>
              </a:spcBef>
              <a:spcAft>
                <a:spcPts val="0"/>
              </a:spcAft>
              <a:buFontTx/>
              <a:buChar char="-"/>
            </a:pPr>
            <a:r>
              <a:rPr lang="en-US" sz="3400" dirty="0">
                <a:solidFill>
                  <a:schemeClr val="tx1"/>
                </a:solidFill>
                <a:latin typeface="Calibri "/>
                <a:ea typeface="Calibri" panose="020F0502020204030204" pitchFamily="34" charset="0"/>
              </a:rPr>
              <a:t>-Final version – end of February 2025</a:t>
            </a: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en-US" dirty="0">
              <a:solidFill>
                <a:schemeClr val="tx1"/>
              </a:solidFill>
              <a:latin typeface="Calibri" panose="020F0502020204030204" pitchFamily="34" charset="0"/>
              <a:ea typeface="Calibri" panose="020F0502020204030204" pitchFamily="34" charset="0"/>
            </a:endParaRPr>
          </a:p>
          <a:p>
            <a:pPr marL="660400" marR="141605" indent="-228600" algn="just">
              <a:spcBef>
                <a:spcPts val="1405"/>
              </a:spcBef>
              <a:spcAft>
                <a:spcPts val="0"/>
              </a:spcAft>
            </a:pPr>
            <a:endParaRPr lang="fr-FR" dirty="0">
              <a:solidFill>
                <a:schemeClr val="tx1"/>
              </a:solidFill>
              <a:effectLst/>
              <a:latin typeface="Calibri" panose="020F0502020204030204" pitchFamily="34" charset="0"/>
              <a:ea typeface="Calibri" panose="020F0502020204030204" pitchFamily="34" charset="0"/>
            </a:endParaRPr>
          </a:p>
          <a:p>
            <a:endParaRPr lang="fr-FR" sz="2000" dirty="0">
              <a:solidFill>
                <a:srgbClr val="96160F"/>
              </a:solidFill>
              <a:latin typeface="Helvetica" pitchFamily="2" charset="0"/>
            </a:endParaRPr>
          </a:p>
        </p:txBody>
      </p:sp>
    </p:spTree>
    <p:extLst>
      <p:ext uri="{BB962C8B-B14F-4D97-AF65-F5344CB8AC3E}">
        <p14:creationId xmlns:p14="http://schemas.microsoft.com/office/powerpoint/2010/main" val="3964853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24A0BB8-8AC6-503D-6692-043893D62BF7}"/>
              </a:ext>
            </a:extLst>
          </p:cNvPr>
          <p:cNvSpPr>
            <a:spLocks noGrp="1"/>
          </p:cNvSpPr>
          <p:nvPr>
            <p:ph type="title"/>
          </p:nvPr>
        </p:nvSpPr>
        <p:spPr>
          <a:xfrm>
            <a:off x="838200" y="230832"/>
            <a:ext cx="10515600" cy="1325563"/>
          </a:xfrm>
        </p:spPr>
        <p:txBody>
          <a:bodyPr>
            <a:normAutofit/>
          </a:bodyPr>
          <a:lstStyle/>
          <a:p>
            <a:r>
              <a:rPr lang="fr-FR" sz="3200" b="1" dirty="0" err="1">
                <a:latin typeface="Helvetica" pitchFamily="2" charset="0"/>
              </a:rPr>
              <a:t>Results</a:t>
            </a:r>
            <a:endParaRPr lang="fr-FR" sz="3200" b="1" dirty="0">
              <a:latin typeface="Helvetica" pitchFamily="2" charset="0"/>
            </a:endParaRPr>
          </a:p>
        </p:txBody>
      </p:sp>
      <p:pic>
        <p:nvPicPr>
          <p:cNvPr id="5" name="Image 4">
            <a:extLst>
              <a:ext uri="{FF2B5EF4-FFF2-40B4-BE49-F238E27FC236}">
                <a16:creationId xmlns:a16="http://schemas.microsoft.com/office/drawing/2014/main" id="{82B3596D-96D7-5F05-DA74-8C6B1C14783B}"/>
              </a:ext>
            </a:extLst>
          </p:cNvPr>
          <p:cNvPicPr>
            <a:picLocks noChangeAspect="1"/>
          </p:cNvPicPr>
          <p:nvPr/>
        </p:nvPicPr>
        <p:blipFill>
          <a:blip r:embed="rId2"/>
          <a:stretch>
            <a:fillRect/>
          </a:stretch>
        </p:blipFill>
        <p:spPr>
          <a:xfrm>
            <a:off x="0" y="0"/>
            <a:ext cx="1016000" cy="1016000"/>
          </a:xfrm>
          <a:prstGeom prst="rect">
            <a:avLst/>
          </a:prstGeom>
        </p:spPr>
      </p:pic>
      <p:graphicFrame>
        <p:nvGraphicFramePr>
          <p:cNvPr id="8" name="Graphique 7">
            <a:extLst>
              <a:ext uri="{FF2B5EF4-FFF2-40B4-BE49-F238E27FC236}">
                <a16:creationId xmlns:a16="http://schemas.microsoft.com/office/drawing/2014/main" id="{0BD759F2-0FE0-4E05-B5AB-07E232E7450D}"/>
              </a:ext>
            </a:extLst>
          </p:cNvPr>
          <p:cNvGraphicFramePr>
            <a:graphicFrameLocks/>
          </p:cNvGraphicFramePr>
          <p:nvPr/>
        </p:nvGraphicFramePr>
        <p:xfrm>
          <a:off x="1016000" y="2225143"/>
          <a:ext cx="5809162" cy="3552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143DE7E4-E79D-44F5-9F33-762ED3E0CC9D}"/>
              </a:ext>
            </a:extLst>
          </p:cNvPr>
          <p:cNvGraphicFramePr>
            <a:graphicFrameLocks/>
          </p:cNvGraphicFramePr>
          <p:nvPr>
            <p:extLst>
              <p:ext uri="{D42A27DB-BD31-4B8C-83A1-F6EECF244321}">
                <p14:modId xmlns:p14="http://schemas.microsoft.com/office/powerpoint/2010/main" val="95008671"/>
              </p:ext>
            </p:extLst>
          </p:nvPr>
        </p:nvGraphicFramePr>
        <p:xfrm>
          <a:off x="1016000" y="2334543"/>
          <a:ext cx="2243667" cy="3904967"/>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939587E4-531D-4EBB-8987-6CE06C140EF9}"/>
              </a:ext>
            </a:extLst>
          </p:cNvPr>
          <p:cNvSpPr txBox="1"/>
          <p:nvPr/>
        </p:nvSpPr>
        <p:spPr>
          <a:xfrm>
            <a:off x="696798" y="2570333"/>
            <a:ext cx="4309533" cy="2862322"/>
          </a:xfrm>
          <a:prstGeom prst="rect">
            <a:avLst/>
          </a:prstGeom>
          <a:noFill/>
        </p:spPr>
        <p:txBody>
          <a:bodyPr wrap="square" rtlCol="0">
            <a:spAutoFit/>
          </a:bodyPr>
          <a:lstStyle/>
          <a:p>
            <a:r>
              <a:rPr lang="en-US" dirty="0"/>
              <a:t>Question B1 : </a:t>
            </a:r>
            <a:r>
              <a:rPr lang="en-US" dirty="0">
                <a:effectLst/>
                <a:ea typeface="Arial" panose="020B0604020202020204" pitchFamily="34" charset="0"/>
              </a:rPr>
              <a:t>Does your country experience </a:t>
            </a:r>
            <a:r>
              <a:rPr lang="en-US" b="1" dirty="0">
                <a:effectLst/>
                <a:ea typeface="Arial" panose="020B0604020202020204" pitchFamily="34" charset="0"/>
              </a:rPr>
              <a:t>Sargassum inundation</a:t>
            </a:r>
            <a:r>
              <a:rPr lang="en-US" dirty="0">
                <a:effectLst/>
                <a:ea typeface="Arial" panose="020B0604020202020204" pitchFamily="34" charset="0"/>
              </a:rPr>
              <a:t>?</a:t>
            </a:r>
            <a:endParaRPr lang="fr-FR" dirty="0">
              <a:effectLst/>
              <a:ea typeface="Calibri" panose="020F0502020204030204" pitchFamily="34" charset="0"/>
            </a:endParaRPr>
          </a:p>
          <a:p>
            <a:endParaRPr lang="fr-GP" dirty="0">
              <a:effectLst/>
              <a:ea typeface="Calibri" panose="020F0502020204030204" pitchFamily="34" charset="0"/>
            </a:endParaRPr>
          </a:p>
          <a:p>
            <a:endParaRPr lang="en-US" dirty="0"/>
          </a:p>
          <a:p>
            <a:r>
              <a:rPr lang="en-US" dirty="0"/>
              <a:t>-heterogeneity</a:t>
            </a:r>
          </a:p>
          <a:p>
            <a:r>
              <a:rPr lang="en-US" dirty="0"/>
              <a:t>-</a:t>
            </a:r>
            <a:r>
              <a:rPr lang="en-US" dirty="0">
                <a:effectLst/>
                <a:ea typeface="Times New Roman" panose="02020603050405020304" pitchFamily="18" charset="0"/>
              </a:rPr>
              <a:t>countries generally report the most significant inundations on the exposed windward coasts</a:t>
            </a:r>
          </a:p>
          <a:p>
            <a:endParaRPr lang="en-US" dirty="0"/>
          </a:p>
          <a:p>
            <a:endParaRPr lang="en-US" dirty="0"/>
          </a:p>
        </p:txBody>
      </p:sp>
      <p:pic>
        <p:nvPicPr>
          <p:cNvPr id="12" name="image11.png">
            <a:extLst>
              <a:ext uri="{FF2B5EF4-FFF2-40B4-BE49-F238E27FC236}">
                <a16:creationId xmlns:a16="http://schemas.microsoft.com/office/drawing/2014/main" id="{862B9DBF-5E3B-4749-980B-EC54DD82840B}"/>
              </a:ext>
            </a:extLst>
          </p:cNvPr>
          <p:cNvPicPr/>
          <p:nvPr/>
        </p:nvPicPr>
        <p:blipFill>
          <a:blip r:embed="rId5"/>
          <a:srcRect/>
          <a:stretch>
            <a:fillRect/>
          </a:stretch>
        </p:blipFill>
        <p:spPr>
          <a:xfrm>
            <a:off x="5309474" y="1625599"/>
            <a:ext cx="6325976" cy="4358217"/>
          </a:xfrm>
          <a:prstGeom prst="rect">
            <a:avLst/>
          </a:prstGeom>
          <a:ln/>
        </p:spPr>
      </p:pic>
    </p:spTree>
    <p:extLst>
      <p:ext uri="{BB962C8B-B14F-4D97-AF65-F5344CB8AC3E}">
        <p14:creationId xmlns:p14="http://schemas.microsoft.com/office/powerpoint/2010/main" val="10876355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AC16F87-FCBE-884C-A135-7033B77524D9}" vid="{E6BC15B6-D11E-B64C-BEEF-23BACE30643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6" ma:contentTypeDescription="Create a new document." ma:contentTypeScope="" ma:versionID="fad2a10b9dbcbb286c4f4cffd4f25b67">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b083e2ced4037b5572a871ebf50f2075"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Props1.xml><?xml version="1.0" encoding="utf-8"?>
<ds:datastoreItem xmlns:ds="http://schemas.openxmlformats.org/officeDocument/2006/customXml" ds:itemID="{7F143042-3FF7-4C1E-BB26-922EE66F9C21}"/>
</file>

<file path=customXml/itemProps2.xml><?xml version="1.0" encoding="utf-8"?>
<ds:datastoreItem xmlns:ds="http://schemas.openxmlformats.org/officeDocument/2006/customXml" ds:itemID="{09E9D2BB-1016-4171-9A48-2AAEE99E86B5}"/>
</file>

<file path=customXml/itemProps3.xml><?xml version="1.0" encoding="utf-8"?>
<ds:datastoreItem xmlns:ds="http://schemas.openxmlformats.org/officeDocument/2006/customXml" ds:itemID="{042D0D6B-05E6-4304-AD31-790ABA960C31}"/>
</file>

<file path=docProps/app.xml><?xml version="1.0" encoding="utf-8"?>
<Properties xmlns="http://schemas.openxmlformats.org/officeDocument/2006/extended-properties" xmlns:vt="http://schemas.openxmlformats.org/officeDocument/2006/docPropsVTypes">
  <Template>MODELE_POWERPOINT_SPAW-RAC</Template>
  <TotalTime>19943</TotalTime>
  <Words>1136</Words>
  <Application>Microsoft Office PowerPoint</Application>
  <PresentationFormat>Widescreen</PresentationFormat>
  <Paragraphs>163</Paragraphs>
  <Slides>22</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Calibri</vt:lpstr>
      <vt:lpstr>Calibri </vt:lpstr>
      <vt:lpstr>Calibri Light</vt:lpstr>
      <vt:lpstr>Helvetica</vt:lpstr>
      <vt:lpstr>Helvetica Light</vt:lpstr>
      <vt:lpstr>Palatino Linotype</vt:lpstr>
      <vt:lpstr>Times New Roman</vt:lpstr>
      <vt:lpstr>Thème Office</vt:lpstr>
      <vt:lpstr>Worksheet</vt:lpstr>
      <vt:lpstr>Regional Activity Centre for the SPAW Protocol </vt:lpstr>
      <vt:lpstr>WG Sargassum  members</vt:lpstr>
      <vt:lpstr>WG Sargassum tasks</vt:lpstr>
      <vt:lpstr>WG Sargassum timeline</vt:lpstr>
      <vt:lpstr>Task 1 </vt:lpstr>
      <vt:lpstr>Survey English version  (French &amp; Spanish versions as well)  Contracting Parties consultation : June-August 2024    Section A General information   Section B Countries needs relating to Sargassum inundation   Section C Relevance to the SPAW protocol   Section D Relevance to the LBS protocol   Section E Relevance to the Cartagena Convention   Section F Any other comments </vt:lpstr>
      <vt:lpstr>Participation report</vt:lpstr>
      <vt:lpstr>Analysis methodology</vt:lpstr>
      <vt:lpstr>Results</vt:lpstr>
      <vt:lpstr>Management plans in place</vt:lpstr>
      <vt:lpstr>Mangement needs</vt:lpstr>
      <vt:lpstr>Relevance to SPAW</vt:lpstr>
      <vt:lpstr>Impact on species</vt:lpstr>
      <vt:lpstr>Relevance to LBS protocol</vt:lpstr>
      <vt:lpstr>countries’ responses by order of total ranking (highest priority) of components of the LBS Protocol and workstreams of the Secretariat’s Assessment &amp; Management of Environmental Pollution Programme</vt:lpstr>
      <vt:lpstr>Relevance to Cartagena Convention</vt:lpstr>
      <vt:lpstr>Task 2 </vt:lpstr>
      <vt:lpstr>Working method Task 2</vt:lpstr>
      <vt:lpstr>Task 2: Action Plan</vt:lpstr>
      <vt:lpstr>Methodology</vt:lpstr>
      <vt:lpstr>Action plan</vt:lpstr>
      <vt:lpstr>GERALDINE CONRUYT  SPAW-RAC  DEPUTY DIRECTOR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Activity Center for the SPAW protocol SPAW - RAC</dc:title>
  <dc:creator>Géraldine  CONRUYT</dc:creator>
  <cp:lastModifiedBy>Tamoy Singh Clarke</cp:lastModifiedBy>
  <cp:revision>139</cp:revision>
  <dcterms:created xsi:type="dcterms:W3CDTF">2023-09-29T15:56:14Z</dcterms:created>
  <dcterms:modified xsi:type="dcterms:W3CDTF">2025-03-14T18:59:30Z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